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6" r:id="rId3"/>
    <p:sldId id="371" r:id="rId4"/>
    <p:sldId id="354" r:id="rId5"/>
    <p:sldId id="326" r:id="rId6"/>
    <p:sldId id="373" r:id="rId7"/>
    <p:sldId id="374" r:id="rId8"/>
    <p:sldId id="364" r:id="rId9"/>
    <p:sldId id="367" r:id="rId10"/>
    <p:sldId id="368" r:id="rId11"/>
    <p:sldId id="342" r:id="rId12"/>
    <p:sldId id="375" r:id="rId13"/>
    <p:sldId id="360" r:id="rId14"/>
    <p:sldId id="376" r:id="rId15"/>
    <p:sldId id="377" r:id="rId16"/>
    <p:sldId id="283" r:id="rId17"/>
    <p:sldId id="378" r:id="rId18"/>
    <p:sldId id="369" r:id="rId19"/>
    <p:sldId id="370" r:id="rId20"/>
    <p:sldId id="379" r:id="rId21"/>
    <p:sldId id="380" r:id="rId22"/>
    <p:sldId id="381" r:id="rId23"/>
    <p:sldId id="382" r:id="rId24"/>
    <p:sldId id="383" r:id="rId25"/>
    <p:sldId id="352" r:id="rId26"/>
    <p:sldId id="384" r:id="rId27"/>
    <p:sldId id="34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5A2"/>
    <a:srgbClr val="038C77"/>
    <a:srgbClr val="ECF0F2"/>
    <a:srgbClr val="F6F6FF"/>
    <a:srgbClr val="0D243B"/>
    <a:srgbClr val="09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8" autoAdjust="0"/>
    <p:restoredTop sz="94606"/>
  </p:normalViewPr>
  <p:slideViewPr>
    <p:cSldViewPr snapToGrid="0">
      <p:cViewPr varScale="1">
        <p:scale>
          <a:sx n="140" d="100"/>
          <a:sy n="140" d="100"/>
        </p:scale>
        <p:origin x="24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94919385076864E-2"/>
          <c:y val="9.2888044166892933E-2"/>
          <c:w val="0.93024793775778025"/>
          <c:h val="0.706156213231966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პენსია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310484626921634E-2"/>
                  <c:y val="-2.517904011998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FC-FC48-9B3B-EAC7B5D4CE37}"/>
                </c:ext>
              </c:extLst>
            </c:dLbl>
            <c:dLbl>
              <c:idx val="1"/>
              <c:layout>
                <c:manualLayout>
                  <c:x val="-2.7243589743589758E-2"/>
                  <c:y val="-3.37423312883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FC-FC48-9B3B-EAC7B5D4CE37}"/>
                </c:ext>
              </c:extLst>
            </c:dLbl>
            <c:dLbl>
              <c:idx val="2"/>
              <c:layout>
                <c:manualLayout>
                  <c:x val="-2.7243589743589758E-2"/>
                  <c:y val="-3.0674846625766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FC-FC48-9B3B-EAC7B5D4CE37}"/>
                </c:ext>
              </c:extLst>
            </c:dLbl>
            <c:dLbl>
              <c:idx val="3"/>
              <c:layout>
                <c:manualLayout>
                  <c:x val="-2.5641025641025678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FC-FC48-9B3B-EAC7B5D4CE37}"/>
                </c:ext>
              </c:extLst>
            </c:dLbl>
            <c:dLbl>
              <c:idx val="4"/>
              <c:layout>
                <c:manualLayout>
                  <c:x val="-2.403846153846155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FC-FC48-9B3B-EAC7B5D4CE37}"/>
                </c:ext>
              </c:extLst>
            </c:dLbl>
            <c:dLbl>
              <c:idx val="5"/>
              <c:layout>
                <c:manualLayout>
                  <c:x val="-2.4038461538461481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C-FC48-9B3B-EAC7B5D4CE37}"/>
                </c:ext>
              </c:extLst>
            </c:dLbl>
            <c:dLbl>
              <c:idx val="6"/>
              <c:layout>
                <c:manualLayout>
                  <c:x val="-2.243589743589742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FC-FC48-9B3B-EAC7B5D4CE37}"/>
                </c:ext>
              </c:extLst>
            </c:dLbl>
            <c:dLbl>
              <c:idx val="7"/>
              <c:layout>
                <c:manualLayout>
                  <c:x val="-2.08333333333333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FC-FC48-9B3B-EAC7B5D4CE37}"/>
                </c:ext>
              </c:extLst>
            </c:dLbl>
            <c:dLbl>
              <c:idx val="8"/>
              <c:layout>
                <c:manualLayout>
                  <c:x val="-2.08333333333333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FC-FC48-9B3B-EAC7B5D4CE37}"/>
                </c:ext>
              </c:extLst>
            </c:dLbl>
            <c:dLbl>
              <c:idx val="9"/>
              <c:layout>
                <c:manualLayout>
                  <c:x val="-2.8846153846153851E-2"/>
                  <c:y val="-4.294478527607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FC-FC48-9B3B-EAC7B5D4CE37}"/>
                </c:ext>
              </c:extLst>
            </c:dLbl>
            <c:dLbl>
              <c:idx val="10"/>
              <c:layout>
                <c:manualLayout>
                  <c:x val="-3.5370852080989765E-2"/>
                  <c:y val="-3.413023803059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FC-FC48-9B3B-EAC7B5D4CE37}"/>
                </c:ext>
              </c:extLst>
            </c:dLbl>
            <c:dLbl>
              <c:idx val="11"/>
              <c:layout>
                <c:manualLayout>
                  <c:x val="-3.5370852080989765E-2"/>
                  <c:y val="-4.772219205357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FC-FC48-9B3B-EAC7B5D4CE37}"/>
                </c:ext>
              </c:extLst>
            </c:dLbl>
            <c:dLbl>
              <c:idx val="12"/>
              <c:layout>
                <c:manualLayout>
                  <c:x val="-2.5641025641025678E-2"/>
                  <c:y val="-3.37423312883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FC-FC48-9B3B-EAC7B5D4CE37}"/>
                </c:ext>
              </c:extLst>
            </c:dLbl>
            <c:dLbl>
              <c:idx val="13"/>
              <c:layout>
                <c:manualLayout>
                  <c:x val="-2.5641151827175385E-2"/>
                  <c:y val="-4.90797546012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FC-FC48-9B3B-EAC7B5D4CE37}"/>
                </c:ext>
              </c:extLst>
            </c:dLbl>
            <c:dLbl>
              <c:idx val="14"/>
              <c:layout>
                <c:manualLayout>
                  <c:x val="-2.2321428571428679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FC-FC48-9B3B-EAC7B5D4CE37}"/>
                </c:ext>
              </c:extLst>
            </c:dLbl>
            <c:dLbl>
              <c:idx val="15"/>
              <c:layout>
                <c:manualLayout>
                  <c:x val="-2.5297619047619048E-2"/>
                  <c:y val="-8.630952380952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FC-FC48-9B3B-EAC7B5D4CE37}"/>
                </c:ext>
              </c:extLst>
            </c:dLbl>
            <c:dLbl>
              <c:idx val="16"/>
              <c:layout>
                <c:manualLayout>
                  <c:x val="-3.273809523809524E-2"/>
                  <c:y val="-5.357142857142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FC-FC48-9B3B-EAC7B5D4C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14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  <c:pt idx="4">
                  <c:v>55</c:v>
                </c:pt>
                <c:pt idx="5">
                  <c:v>70</c:v>
                </c:pt>
                <c:pt idx="6">
                  <c:v>80</c:v>
                </c:pt>
                <c:pt idx="7">
                  <c:v>80</c:v>
                </c:pt>
                <c:pt idx="8">
                  <c:v>100</c:v>
                </c:pt>
                <c:pt idx="9">
                  <c:v>140</c:v>
                </c:pt>
                <c:pt idx="10">
                  <c:v>150</c:v>
                </c:pt>
                <c:pt idx="11">
                  <c:v>150</c:v>
                </c:pt>
                <c:pt idx="12">
                  <c:v>160</c:v>
                </c:pt>
                <c:pt idx="13">
                  <c:v>180</c:v>
                </c:pt>
                <c:pt idx="14">
                  <c:v>180</c:v>
                </c:pt>
                <c:pt idx="15">
                  <c:v>180</c:v>
                </c:pt>
                <c:pt idx="16">
                  <c:v>200</c:v>
                </c:pt>
                <c:pt idx="17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BFC-FC48-9B3B-EAC7B5D4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2551040"/>
        <c:axId val="89092480"/>
      </c:lineChart>
      <c:catAx>
        <c:axId val="7255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  <c:crossAx val="89092480"/>
        <c:crosses val="autoZero"/>
        <c:auto val="1"/>
        <c:lblAlgn val="ctr"/>
        <c:lblOffset val="100"/>
        <c:noMultiLvlLbl val="0"/>
      </c:catAx>
      <c:valAx>
        <c:axId val="8909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  <c:crossAx val="725510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accent5">
              <a:lumMod val="75000"/>
            </a:schemeClr>
          </a:solidFill>
          <a:latin typeface="BPG DejaVu Sans" panose="020B0603030804020204" pitchFamily="34" charset="0"/>
        </a:defRPr>
      </a:pPr>
      <a:endParaRPr lang="en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Sheet1!$C$5:$C$10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Sheet1!$D$5:$D$10</c:f>
              <c:numCache>
                <c:formatCode>#,##0</c:formatCode>
                <c:ptCount val="6"/>
                <c:pt idx="0">
                  <c:v>19947900</c:v>
                </c:pt>
                <c:pt idx="1">
                  <c:v>23000000</c:v>
                </c:pt>
                <c:pt idx="2">
                  <c:v>23449100</c:v>
                </c:pt>
                <c:pt idx="3">
                  <c:v>26500800</c:v>
                </c:pt>
                <c:pt idx="4">
                  <c:v>35890000</c:v>
                </c:pt>
                <c:pt idx="5">
                  <c:v>37400000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B-D643-9C05-9D2CE72CD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125664"/>
        <c:axId val="309124680"/>
      </c:barChart>
      <c:catAx>
        <c:axId val="3091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  <c:crossAx val="309124680"/>
        <c:crosses val="autoZero"/>
        <c:auto val="1"/>
        <c:lblAlgn val="ctr"/>
        <c:lblOffset val="100"/>
        <c:noMultiLvlLbl val="0"/>
      </c:catAx>
      <c:valAx>
        <c:axId val="30912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  <c:crossAx val="309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75000"/>
            </a:schemeClr>
          </a:solidFill>
          <a:latin typeface="BPG DejaVu Sans" panose="020B0603030804020204" pitchFamily="34" charset="0"/>
        </a:defRPr>
      </a:pPr>
      <a:endParaRPr lang="en-G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Sheet1!$A$85</c:f>
              <c:strCache>
                <c:ptCount val="1"/>
                <c:pt idx="0">
                  <c:v>დაშავებული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  <a:ea typeface="+mn-ea"/>
                    <a:cs typeface="+mn-cs"/>
                  </a:defRPr>
                </a:pPr>
                <a:endParaRPr lang="en-G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Sheet1!$B$85:$C$85</c:f>
              <c:numCache>
                <c:formatCode>General</c:formatCode>
                <c:ptCount val="2"/>
                <c:pt idx="0">
                  <c:v>168</c:v>
                </c:pt>
                <c:pt idx="1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D-1C4C-B1EE-6E470287387E}"/>
            </c:ext>
          </c:extLst>
        </c:ser>
        <c:ser>
          <c:idx val="1"/>
          <c:order val="1"/>
          <c:tx>
            <c:strRef>
              <c:f>Sheet1!$A$86</c:f>
              <c:strCache>
                <c:ptCount val="1"/>
                <c:pt idx="0">
                  <c:v>დაღუპული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  <a:ea typeface="+mn-ea"/>
                    <a:cs typeface="+mn-cs"/>
                  </a:defRPr>
                </a:pPr>
                <a:endParaRPr lang="en-G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Sheet1!$B$86:$C$86</c:f>
              <c:numCache>
                <c:formatCode>General</c:formatCode>
                <c:ptCount val="2"/>
                <c:pt idx="0">
                  <c:v>45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D-1C4C-B1EE-6E47028738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5296176"/>
        <c:axId val="265291280"/>
      </c:lineChart>
      <c:catAx>
        <c:axId val="26529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  <c:crossAx val="265291280"/>
        <c:crosses val="autoZero"/>
        <c:auto val="1"/>
        <c:lblAlgn val="ctr"/>
        <c:lblOffset val="100"/>
        <c:noMultiLvlLbl val="0"/>
      </c:catAx>
      <c:valAx>
        <c:axId val="2652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  <c:crossAx val="265296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defRPr>
            </a:pPr>
            <a:endParaRPr lang="en-G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75000"/>
            </a:schemeClr>
          </a:solidFill>
          <a:latin typeface="BPG DejaVu Sans" panose="020B0603030804020204" pitchFamily="34" charset="0"/>
        </a:defRPr>
      </a:pPr>
      <a:endParaRPr lang="en-G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B86E-FA8E-8441-A92E-C6CA3B40AE88}" type="datetimeFigureOut">
              <a:rPr lang="en-GE" smtClean="0"/>
              <a:t>6/18/20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D936-613F-ED4D-B44D-4BB69E433454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820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4D936-613F-ED4D-B44D-4BB69E433454}" type="slidenum">
              <a:rPr lang="en-GE" smtClean="0"/>
              <a:t>27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2390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D900E1-C0E0-024C-8968-140D3E86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680293"/>
            <a:ext cx="7788324" cy="7890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38C77"/>
                </a:solidFill>
                <a:latin typeface="BPG DejaVu Sans" panose="020B0603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92262-2B23-FB41-9BBF-CF3665B34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67DB82B-124A-43FA-834C-D4528174943E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6F27E-6FBE-42E5-B236-4C58EB5B8EEC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AB73EE9B-AD49-4E62-9278-2034992657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1A06D-E6F2-4CE6-8FB6-E15CAAD5CAAD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D9F3A4AD-60E6-49FA-A66A-CBF3C86FE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91D987-3568-41A5-A61A-6BECFBF850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25D912-D8E9-43AB-9163-8721C95B46C0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D4A84A-A635-43A3-B171-E9F53DD25ABB}"/>
              </a:ext>
            </a:extLst>
          </p:cNvPr>
          <p:cNvSpPr txBox="1"/>
          <p:nvPr userDrawn="1"/>
        </p:nvSpPr>
        <p:spPr>
          <a:xfrm>
            <a:off x="17460" y="2250701"/>
            <a:ext cx="10528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6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blurRad="152400" dist="88900" dir="2700000" sx="97000" sy="97000" algn="tl" rotWithShape="0">
                    <a:prstClr val="black">
                      <a:alpha val="8000"/>
                    </a:prstClr>
                  </a:outerShdw>
                </a:effectLst>
                <a:latin typeface="+mj-lt"/>
              </a:rPr>
              <a:t>აპლიკაცია</a:t>
            </a:r>
            <a:endParaRPr lang="en-US" sz="166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effectLst>
                <a:outerShdw blurRad="152400" dist="88900" dir="2700000" sx="97000" sy="97000" algn="tl" rotWithShape="0">
                  <a:prstClr val="black">
                    <a:alpha val="8000"/>
                  </a:prstClr>
                </a:outerShdw>
              </a:effectLst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7CF27D-7E33-46C9-B7F0-47E9E33C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30" y="705097"/>
            <a:ext cx="3052240" cy="6091711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78B22D-FB83-4408-80D2-9F98C94E7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035" y="893338"/>
            <a:ext cx="2650729" cy="5720080"/>
          </a:xfrm>
          <a:custGeom>
            <a:avLst/>
            <a:gdLst>
              <a:gd name="connsiteX0" fmla="*/ 264207 w 2650729"/>
              <a:gd name="connsiteY0" fmla="*/ 0 h 5720080"/>
              <a:gd name="connsiteX1" fmla="*/ 554401 w 2650729"/>
              <a:gd name="connsiteY1" fmla="*/ 0 h 5720080"/>
              <a:gd name="connsiteX2" fmla="*/ 589051 w 2650729"/>
              <a:gd name="connsiteY2" fmla="*/ 38883 h 5720080"/>
              <a:gd name="connsiteX3" fmla="*/ 589051 w 2650729"/>
              <a:gd name="connsiteY3" fmla="*/ 69125 h 5720080"/>
              <a:gd name="connsiteX4" fmla="*/ 740645 w 2650729"/>
              <a:gd name="connsiteY4" fmla="*/ 211695 h 5720080"/>
              <a:gd name="connsiteX5" fmla="*/ 1918747 w 2650729"/>
              <a:gd name="connsiteY5" fmla="*/ 211695 h 5720080"/>
              <a:gd name="connsiteX6" fmla="*/ 2066010 w 2650729"/>
              <a:gd name="connsiteY6" fmla="*/ 64805 h 5720080"/>
              <a:gd name="connsiteX7" fmla="*/ 2066010 w 2650729"/>
              <a:gd name="connsiteY7" fmla="*/ 38883 h 5720080"/>
              <a:gd name="connsiteX8" fmla="*/ 2100659 w 2650729"/>
              <a:gd name="connsiteY8" fmla="*/ 0 h 5720080"/>
              <a:gd name="connsiteX9" fmla="*/ 2386523 w 2650729"/>
              <a:gd name="connsiteY9" fmla="*/ 0 h 5720080"/>
              <a:gd name="connsiteX10" fmla="*/ 2650729 w 2650729"/>
              <a:gd name="connsiteY10" fmla="*/ 267859 h 5720080"/>
              <a:gd name="connsiteX11" fmla="*/ 2650729 w 2650729"/>
              <a:gd name="connsiteY11" fmla="*/ 5456542 h 5720080"/>
              <a:gd name="connsiteX12" fmla="*/ 2386523 w 2650729"/>
              <a:gd name="connsiteY12" fmla="*/ 5720080 h 5720080"/>
              <a:gd name="connsiteX13" fmla="*/ 264207 w 2650729"/>
              <a:gd name="connsiteY13" fmla="*/ 5720080 h 5720080"/>
              <a:gd name="connsiteX14" fmla="*/ 0 w 2650729"/>
              <a:gd name="connsiteY14" fmla="*/ 5456542 h 5720080"/>
              <a:gd name="connsiteX15" fmla="*/ 0 w 2650729"/>
              <a:gd name="connsiteY15" fmla="*/ 267859 h 5720080"/>
              <a:gd name="connsiteX16" fmla="*/ 264207 w 2650729"/>
              <a:gd name="connsiteY16" fmla="*/ 0 h 5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0729" h="5720080">
                <a:moveTo>
                  <a:pt x="264207" y="0"/>
                </a:moveTo>
                <a:cubicBezTo>
                  <a:pt x="264207" y="0"/>
                  <a:pt x="264207" y="0"/>
                  <a:pt x="554401" y="0"/>
                </a:cubicBezTo>
                <a:cubicBezTo>
                  <a:pt x="571726" y="0"/>
                  <a:pt x="589051" y="17281"/>
                  <a:pt x="589051" y="38883"/>
                </a:cubicBezTo>
                <a:cubicBezTo>
                  <a:pt x="589051" y="38883"/>
                  <a:pt x="589051" y="38883"/>
                  <a:pt x="589051" y="69125"/>
                </a:cubicBezTo>
                <a:cubicBezTo>
                  <a:pt x="589051" y="112329"/>
                  <a:pt x="623701" y="211695"/>
                  <a:pt x="740645" y="211695"/>
                </a:cubicBezTo>
                <a:cubicBezTo>
                  <a:pt x="801283" y="211695"/>
                  <a:pt x="1814797" y="211695"/>
                  <a:pt x="1918747" y="211695"/>
                </a:cubicBezTo>
                <a:cubicBezTo>
                  <a:pt x="2022697" y="211695"/>
                  <a:pt x="2066010" y="116648"/>
                  <a:pt x="2066010" y="64805"/>
                </a:cubicBezTo>
                <a:cubicBezTo>
                  <a:pt x="2066010" y="64805"/>
                  <a:pt x="2066010" y="64805"/>
                  <a:pt x="2066010" y="38883"/>
                </a:cubicBezTo>
                <a:cubicBezTo>
                  <a:pt x="2066010" y="17281"/>
                  <a:pt x="2083335" y="0"/>
                  <a:pt x="2100659" y="0"/>
                </a:cubicBezTo>
                <a:cubicBezTo>
                  <a:pt x="2100659" y="0"/>
                  <a:pt x="2100659" y="0"/>
                  <a:pt x="2386523" y="0"/>
                </a:cubicBezTo>
                <a:cubicBezTo>
                  <a:pt x="2529454" y="0"/>
                  <a:pt x="2650729" y="120968"/>
                  <a:pt x="2650729" y="267859"/>
                </a:cubicBezTo>
                <a:cubicBezTo>
                  <a:pt x="2650729" y="267859"/>
                  <a:pt x="2650729" y="267859"/>
                  <a:pt x="2650729" y="5456542"/>
                </a:cubicBezTo>
                <a:cubicBezTo>
                  <a:pt x="2650729" y="5603432"/>
                  <a:pt x="2529454" y="5720080"/>
                  <a:pt x="2386523" y="5720080"/>
                </a:cubicBezTo>
                <a:cubicBezTo>
                  <a:pt x="2386523" y="5720080"/>
                  <a:pt x="2386523" y="5720080"/>
                  <a:pt x="264207" y="5720080"/>
                </a:cubicBezTo>
                <a:cubicBezTo>
                  <a:pt x="121276" y="5720080"/>
                  <a:pt x="0" y="5603432"/>
                  <a:pt x="0" y="5456542"/>
                </a:cubicBezTo>
                <a:cubicBezTo>
                  <a:pt x="0" y="5456542"/>
                  <a:pt x="0" y="5456542"/>
                  <a:pt x="0" y="267859"/>
                </a:cubicBezTo>
                <a:cubicBezTo>
                  <a:pt x="0" y="120968"/>
                  <a:pt x="121276" y="0"/>
                  <a:pt x="264207" y="0"/>
                </a:cubicBez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4FB3C2-8896-AE44-9F8B-491874F5B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26A41-DDFC-491F-B5F0-C1DA6D79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46CD04-1A6D-448E-AEED-15DDF0408985}"/>
              </a:ext>
            </a:extLst>
          </p:cNvPr>
          <p:cNvSpPr/>
          <p:nvPr userDrawn="1"/>
        </p:nvSpPr>
        <p:spPr>
          <a:xfrm>
            <a:off x="6096000" y="0"/>
            <a:ext cx="6096000" cy="59218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DDEAD-7F54-4220-9FBC-F490F0C8E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5487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48532B-6154-486C-AB32-FAE8AA795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9546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AA6E6C-A71E-40F7-BBAB-5FCF4BF27B10}"/>
              </a:ext>
            </a:extLst>
          </p:cNvPr>
          <p:cNvSpPr/>
          <p:nvPr userDrawn="1"/>
        </p:nvSpPr>
        <p:spPr>
          <a:xfrm>
            <a:off x="0" y="0"/>
            <a:ext cx="12192001" cy="2507226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AA7401-5E0D-4D40-8B52-AB784D9B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9546" y="946237"/>
            <a:ext cx="10072912" cy="3379020"/>
          </a:xfrm>
          <a:custGeom>
            <a:avLst/>
            <a:gdLst>
              <a:gd name="connsiteX0" fmla="*/ 0 w 9188245"/>
              <a:gd name="connsiteY0" fmla="*/ 0 h 3244645"/>
              <a:gd name="connsiteX1" fmla="*/ 9188245 w 9188245"/>
              <a:gd name="connsiteY1" fmla="*/ 0 h 3244645"/>
              <a:gd name="connsiteX2" fmla="*/ 9188245 w 9188245"/>
              <a:gd name="connsiteY2" fmla="*/ 3244645 h 3244645"/>
              <a:gd name="connsiteX3" fmla="*/ 0 w 9188245"/>
              <a:gd name="connsiteY3" fmla="*/ 3244645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8245" h="3244645">
                <a:moveTo>
                  <a:pt x="0" y="0"/>
                </a:moveTo>
                <a:lnTo>
                  <a:pt x="9188245" y="0"/>
                </a:lnTo>
                <a:lnTo>
                  <a:pt x="9188245" y="3244645"/>
                </a:lnTo>
                <a:lnTo>
                  <a:pt x="0" y="32446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635000" dist="165100" dir="2700000" sx="95000" sy="9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EFBB40-A415-48E5-85FB-19DA7FC5FC7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DFF4AF-45EB-4D8A-956D-82EC9FAF02CB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6D46E181-A764-4FA5-ACDD-854ECE51469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4C1FAB5-DE17-4DDC-9E3E-EE50213437B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93A1DF-3DFA-46B8-B3A1-60555024768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id="{D21DFF9D-A293-4FF6-A34F-28DBD8D386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E46BF8-C3AD-4FD3-84AC-FC10622AF388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3F2C7-43DB-4FB2-8596-C813A4BF058B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1C84CDE1-1855-48C4-BAEE-AC9C1DA098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F004B2-AF70-4A20-A335-872E1E0BA2FC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id="{EB93D1D0-EA9A-486C-BAF0-5D447D16B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832A76A-9258-4984-81DF-AA663BEDA9FA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12B5A-98CB-41EB-A8E9-607E88A4894E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FBDE37-3373-40D5-AD8B-E367FB05C513}"/>
              </a:ext>
            </a:extLst>
          </p:cNvPr>
          <p:cNvSpPr/>
          <p:nvPr userDrawn="1"/>
        </p:nvSpPr>
        <p:spPr>
          <a:xfrm>
            <a:off x="0" y="1070965"/>
            <a:ext cx="7010400" cy="4183206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DE0630-3D87-431C-AF12-340900153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372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3C499F-9C16-43EA-BB0E-FC9B2D32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0915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ACC18E-5C00-4FEA-905E-A7437606000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047EA8-018B-4E2A-B72A-3B606C7D2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8324" y="42418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BC6EAD-7A86-4DC3-9A4F-B82EF8FF2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9522" y="26162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B92F6E-9A28-42A7-8483-7D6B8DA2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9522" y="9906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F31052-3C4B-4D99-93C7-229836E6BDDE}"/>
              </a:ext>
            </a:extLst>
          </p:cNvPr>
          <p:cNvSpPr/>
          <p:nvPr userDrawn="1"/>
        </p:nvSpPr>
        <p:spPr>
          <a:xfrm>
            <a:off x="1" y="4644571"/>
            <a:ext cx="5950857" cy="2213429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E53D34-3B5C-480F-960F-24A67311E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58" y="2641600"/>
            <a:ext cx="6241143" cy="4216400"/>
          </a:xfrm>
          <a:custGeom>
            <a:avLst/>
            <a:gdLst>
              <a:gd name="connsiteX0" fmla="*/ 0 w 6241143"/>
              <a:gd name="connsiteY0" fmla="*/ 0 h 4216400"/>
              <a:gd name="connsiteX1" fmla="*/ 6241143 w 6241143"/>
              <a:gd name="connsiteY1" fmla="*/ 0 h 4216400"/>
              <a:gd name="connsiteX2" fmla="*/ 6241143 w 6241143"/>
              <a:gd name="connsiteY2" fmla="*/ 4216400 h 4216400"/>
              <a:gd name="connsiteX3" fmla="*/ 0 w 6241143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4216400">
                <a:moveTo>
                  <a:pt x="0" y="0"/>
                </a:moveTo>
                <a:lnTo>
                  <a:pt x="6241143" y="0"/>
                </a:lnTo>
                <a:lnTo>
                  <a:pt x="6241143" y="4216400"/>
                </a:lnTo>
                <a:lnTo>
                  <a:pt x="0" y="4216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30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B810A-CBF6-40AC-900C-7D68EC95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C58D77-830C-4517-9081-7F51AE37E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5707625" cy="5029200"/>
          </a:xfrm>
          <a:custGeom>
            <a:avLst/>
            <a:gdLst>
              <a:gd name="connsiteX0" fmla="*/ 0 w 6096000"/>
              <a:gd name="connsiteY0" fmla="*/ 0 h 5029200"/>
              <a:gd name="connsiteX1" fmla="*/ 6096000 w 6096000"/>
              <a:gd name="connsiteY1" fmla="*/ 0 h 5029200"/>
              <a:gd name="connsiteX2" fmla="*/ 6096000 w 6096000"/>
              <a:gd name="connsiteY2" fmla="*/ 5029200 h 5029200"/>
              <a:gd name="connsiteX3" fmla="*/ 0 w 6096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029200">
                <a:moveTo>
                  <a:pt x="0" y="0"/>
                </a:moveTo>
                <a:lnTo>
                  <a:pt x="6096000" y="0"/>
                </a:lnTo>
                <a:lnTo>
                  <a:pt x="6096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63748-6985-44C6-8956-9E225564058E}"/>
              </a:ext>
            </a:extLst>
          </p:cNvPr>
          <p:cNvSpPr/>
          <p:nvPr userDrawn="1"/>
        </p:nvSpPr>
        <p:spPr>
          <a:xfrm>
            <a:off x="0" y="0"/>
            <a:ext cx="12192000" cy="2432304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E23EC-803A-5E41-AB88-15A8E60DA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5AB8D3-AD61-4B78-91E4-0FE670F7E9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836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EC3962-34E8-40EA-A6EE-89B7191213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681" y="736725"/>
            <a:ext cx="5445350" cy="2611283"/>
          </a:xfrm>
          <a:custGeom>
            <a:avLst/>
            <a:gdLst>
              <a:gd name="connsiteX0" fmla="*/ 0 w 5445350"/>
              <a:gd name="connsiteY0" fmla="*/ 0 h 2611283"/>
              <a:gd name="connsiteX1" fmla="*/ 5445350 w 5445350"/>
              <a:gd name="connsiteY1" fmla="*/ 0 h 2611283"/>
              <a:gd name="connsiteX2" fmla="*/ 5445350 w 5445350"/>
              <a:gd name="connsiteY2" fmla="*/ 2611283 h 2611283"/>
              <a:gd name="connsiteX3" fmla="*/ 0 w 5445350"/>
              <a:gd name="connsiteY3" fmla="*/ 2611283 h 26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50" h="2611283">
                <a:moveTo>
                  <a:pt x="0" y="0"/>
                </a:moveTo>
                <a:lnTo>
                  <a:pt x="5445350" y="0"/>
                </a:lnTo>
                <a:lnTo>
                  <a:pt x="5445350" y="2611283"/>
                </a:lnTo>
                <a:lnTo>
                  <a:pt x="0" y="261128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3D0666-AAEF-411D-8D32-2BE6FC18B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468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1847FE-7CE6-44EF-9333-524CF0E90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971" y="736724"/>
            <a:ext cx="5380701" cy="5380705"/>
          </a:xfrm>
          <a:custGeom>
            <a:avLst/>
            <a:gdLst>
              <a:gd name="connsiteX0" fmla="*/ 0 w 5380701"/>
              <a:gd name="connsiteY0" fmla="*/ 0 h 5380705"/>
              <a:gd name="connsiteX1" fmla="*/ 5380701 w 5380701"/>
              <a:gd name="connsiteY1" fmla="*/ 0 h 5380705"/>
              <a:gd name="connsiteX2" fmla="*/ 5380701 w 5380701"/>
              <a:gd name="connsiteY2" fmla="*/ 5380705 h 5380705"/>
              <a:gd name="connsiteX3" fmla="*/ 0 w 5380701"/>
              <a:gd name="connsiteY3" fmla="*/ 5380705 h 5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701" h="5380705">
                <a:moveTo>
                  <a:pt x="0" y="0"/>
                </a:moveTo>
                <a:lnTo>
                  <a:pt x="5380701" y="0"/>
                </a:lnTo>
                <a:lnTo>
                  <a:pt x="5380701" y="5380705"/>
                </a:lnTo>
                <a:lnTo>
                  <a:pt x="0" y="538070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ECC718-0340-4E6B-BA8F-37D9983200B2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96EA5F-FB3A-4E13-A6F9-6FCCCBCFB4A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id="{A14601F7-8056-4567-937F-D3BE761AD24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EF37192-13B3-4464-A4D9-BE2FA10F7CD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F7B230-B9C8-4178-BD6B-CD0CA4D11351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EECDB9-B472-424D-A73D-3177301EF59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A1C218AA-B2A6-49F3-9AAB-E221CFDA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D8AA8E-3A94-4351-874C-1F25F15F2FA2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DAE8BF-0762-4122-AEFC-587220BF997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482D2EE3-AFB0-4581-AFC0-CC0059E0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9E4D508-6B7D-4D96-BC2B-FE112A1D9832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2B1D5C-2CF5-433E-987D-D9A489F83E3F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7D2ECC-54B6-471A-93B6-039099409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628" y="0"/>
            <a:ext cx="5414286" cy="38898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D19B8-05A2-4749-BA96-10CDFB88096F}"/>
              </a:ext>
            </a:extLst>
          </p:cNvPr>
          <p:cNvSpPr/>
          <p:nvPr userDrawn="1"/>
        </p:nvSpPr>
        <p:spPr>
          <a:xfrm>
            <a:off x="0" y="0"/>
            <a:ext cx="1901371" cy="7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CE9AE9-3954-4FF2-8554-9C4D788F0D67}"/>
              </a:ext>
            </a:extLst>
          </p:cNvPr>
          <p:cNvSpPr/>
          <p:nvPr userDrawn="1"/>
        </p:nvSpPr>
        <p:spPr>
          <a:xfrm>
            <a:off x="-1" y="803786"/>
            <a:ext cx="8386451" cy="5250427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94BCE6-6616-4960-8367-52E19B8F9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317" y="803787"/>
            <a:ext cx="3047999" cy="5250426"/>
          </a:xfrm>
          <a:custGeom>
            <a:avLst/>
            <a:gdLst>
              <a:gd name="connsiteX0" fmla="*/ 0 w 3047999"/>
              <a:gd name="connsiteY0" fmla="*/ 0 h 5250426"/>
              <a:gd name="connsiteX1" fmla="*/ 3047999 w 3047999"/>
              <a:gd name="connsiteY1" fmla="*/ 0 h 5250426"/>
              <a:gd name="connsiteX2" fmla="*/ 3047999 w 3047999"/>
              <a:gd name="connsiteY2" fmla="*/ 5250426 h 5250426"/>
              <a:gd name="connsiteX3" fmla="*/ 0 w 3047999"/>
              <a:gd name="connsiteY3" fmla="*/ 5250426 h 52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5250426">
                <a:moveTo>
                  <a:pt x="0" y="0"/>
                </a:moveTo>
                <a:lnTo>
                  <a:pt x="3047999" y="0"/>
                </a:lnTo>
                <a:lnTo>
                  <a:pt x="3047999" y="5250426"/>
                </a:lnTo>
                <a:lnTo>
                  <a:pt x="0" y="52504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D8FD73-CDFF-4337-892D-5E522C41D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84" y="803787"/>
            <a:ext cx="7787149" cy="2558845"/>
          </a:xfrm>
          <a:custGeom>
            <a:avLst/>
            <a:gdLst>
              <a:gd name="connsiteX0" fmla="*/ 0 w 7787149"/>
              <a:gd name="connsiteY0" fmla="*/ 0 h 2558845"/>
              <a:gd name="connsiteX1" fmla="*/ 7787149 w 7787149"/>
              <a:gd name="connsiteY1" fmla="*/ 0 h 2558845"/>
              <a:gd name="connsiteX2" fmla="*/ 7787149 w 7787149"/>
              <a:gd name="connsiteY2" fmla="*/ 2558845 h 2558845"/>
              <a:gd name="connsiteX3" fmla="*/ 0 w 7787149"/>
              <a:gd name="connsiteY3" fmla="*/ 2558845 h 255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149" h="2558845">
                <a:moveTo>
                  <a:pt x="0" y="0"/>
                </a:moveTo>
                <a:lnTo>
                  <a:pt x="7787149" y="0"/>
                </a:lnTo>
                <a:lnTo>
                  <a:pt x="7787149" y="2558845"/>
                </a:lnTo>
                <a:lnTo>
                  <a:pt x="0" y="25588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1F1F99-D537-479D-8281-FB8EC6B68F96}"/>
              </a:ext>
            </a:extLst>
          </p:cNvPr>
          <p:cNvSpPr/>
          <p:nvPr userDrawn="1"/>
        </p:nvSpPr>
        <p:spPr>
          <a:xfrm>
            <a:off x="6740014" y="0"/>
            <a:ext cx="5451986" cy="5707625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160662-B5EF-4C15-8564-C7E1B3E3E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4998" y="208089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09600" dir="33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5B30E-D482-4E83-9EDF-992C6A003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1394" y="384873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0A420C-CF19-4139-925E-0A71636A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9718" y="29781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C088-2826-4CED-9A50-9C286B4B8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FD71F5-F07C-4AE0-ADD5-B0FB3DB9C0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235681"/>
            <a:ext cx="3827128" cy="5482946"/>
          </a:xfrm>
          <a:prstGeom prst="rect">
            <a:avLst/>
          </a:prstGeom>
          <a:noFill/>
          <a:effectLst>
            <a:outerShdw blurRad="787400" dist="584200" dir="5400000" sx="83000" sy="8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971D5-46DF-4C12-BF16-AFAE7BF10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48042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42B827-7ED9-4FFA-8007-B34EC4E20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9" cy="3854122"/>
          </a:xfrm>
          <a:custGeom>
            <a:avLst/>
            <a:gdLst>
              <a:gd name="connsiteX0" fmla="*/ 0 w 12191999"/>
              <a:gd name="connsiteY0" fmla="*/ 0 h 3854122"/>
              <a:gd name="connsiteX1" fmla="*/ 12191999 w 12191999"/>
              <a:gd name="connsiteY1" fmla="*/ 0 h 3854122"/>
              <a:gd name="connsiteX2" fmla="*/ 12191999 w 12191999"/>
              <a:gd name="connsiteY2" fmla="*/ 2910188 h 3854122"/>
              <a:gd name="connsiteX3" fmla="*/ 11540257 w 12191999"/>
              <a:gd name="connsiteY3" fmla="*/ 2887920 h 3854122"/>
              <a:gd name="connsiteX4" fmla="*/ 10071099 w 12191999"/>
              <a:gd name="connsiteY4" fmla="*/ 2867892 h 3854122"/>
              <a:gd name="connsiteX5" fmla="*/ 254789 w 12191999"/>
              <a:gd name="connsiteY5" fmla="*/ 3801899 h 3854122"/>
              <a:gd name="connsiteX6" fmla="*/ 0 w 12191999"/>
              <a:gd name="connsiteY6" fmla="*/ 3854122 h 38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4122">
                <a:moveTo>
                  <a:pt x="0" y="0"/>
                </a:moveTo>
                <a:lnTo>
                  <a:pt x="12191999" y="0"/>
                </a:lnTo>
                <a:lnTo>
                  <a:pt x="12191999" y="2910188"/>
                </a:lnTo>
                <a:lnTo>
                  <a:pt x="11540257" y="2887920"/>
                </a:lnTo>
                <a:cubicBezTo>
                  <a:pt x="11053652" y="2874622"/>
                  <a:pt x="10563833" y="2867892"/>
                  <a:pt x="10071099" y="2867892"/>
                </a:cubicBezTo>
                <a:cubicBezTo>
                  <a:pt x="6621956" y="2867892"/>
                  <a:pt x="3315671" y="3197657"/>
                  <a:pt x="254789" y="3801899"/>
                </a:cubicBezTo>
                <a:lnTo>
                  <a:pt x="0" y="385412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DF825E-D58C-4902-B9C8-26D25E68C1F0}"/>
              </a:ext>
            </a:extLst>
          </p:cNvPr>
          <p:cNvSpPr/>
          <p:nvPr userDrawn="1"/>
        </p:nvSpPr>
        <p:spPr>
          <a:xfrm flipV="1">
            <a:off x="0" y="1085088"/>
            <a:ext cx="8959496" cy="5772912"/>
          </a:xfrm>
          <a:custGeom>
            <a:avLst/>
            <a:gdLst>
              <a:gd name="connsiteX0" fmla="*/ 0 w 7253244"/>
              <a:gd name="connsiteY0" fmla="*/ 0 h 5326339"/>
              <a:gd name="connsiteX1" fmla="*/ 7253244 w 7253244"/>
              <a:gd name="connsiteY1" fmla="*/ 0 h 5326339"/>
              <a:gd name="connsiteX2" fmla="*/ 7212652 w 7253244"/>
              <a:gd name="connsiteY2" fmla="*/ 227299 h 5326339"/>
              <a:gd name="connsiteX3" fmla="*/ 956342 w 7253244"/>
              <a:gd name="connsiteY3" fmla="*/ 5326339 h 5326339"/>
              <a:gd name="connsiteX4" fmla="*/ 303406 w 7253244"/>
              <a:gd name="connsiteY4" fmla="*/ 5293369 h 5326339"/>
              <a:gd name="connsiteX5" fmla="*/ 0 w 7253244"/>
              <a:gd name="connsiteY5" fmla="*/ 5254815 h 5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244" h="5326339">
                <a:moveTo>
                  <a:pt x="0" y="0"/>
                </a:moveTo>
                <a:lnTo>
                  <a:pt x="7253244" y="0"/>
                </a:lnTo>
                <a:lnTo>
                  <a:pt x="7212652" y="227299"/>
                </a:lnTo>
                <a:cubicBezTo>
                  <a:pt x="6617177" y="3137315"/>
                  <a:pt x="4042396" y="5326339"/>
                  <a:pt x="956342" y="5326339"/>
                </a:cubicBezTo>
                <a:cubicBezTo>
                  <a:pt x="735910" y="5326339"/>
                  <a:pt x="518086" y="5315171"/>
                  <a:pt x="303406" y="5293369"/>
                </a:cubicBezTo>
                <a:lnTo>
                  <a:pt x="0" y="5254815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DE3323-0C55-424F-BBC8-44E0FA2D1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7664" y="0"/>
            <a:ext cx="9988004" cy="4994002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04AD40-7194-4E91-BB82-47A49CE7B848}"/>
              </a:ext>
            </a:extLst>
          </p:cNvPr>
          <p:cNvSpPr/>
          <p:nvPr userDrawn="1"/>
        </p:nvSpPr>
        <p:spPr>
          <a:xfrm>
            <a:off x="4221499" y="1"/>
            <a:ext cx="7970501" cy="4298109"/>
          </a:xfrm>
          <a:custGeom>
            <a:avLst/>
            <a:gdLst>
              <a:gd name="connsiteX0" fmla="*/ 0 w 7970501"/>
              <a:gd name="connsiteY0" fmla="*/ 0 h 4298109"/>
              <a:gd name="connsiteX1" fmla="*/ 7970501 w 7970501"/>
              <a:gd name="connsiteY1" fmla="*/ 0 h 4298109"/>
              <a:gd name="connsiteX2" fmla="*/ 7970501 w 7970501"/>
              <a:gd name="connsiteY2" fmla="*/ 3998667 h 4298109"/>
              <a:gd name="connsiteX3" fmla="*/ 7934038 w 7970501"/>
              <a:gd name="connsiteY3" fmla="*/ 4011005 h 4298109"/>
              <a:gd name="connsiteX4" fmla="*/ 6035022 w 7970501"/>
              <a:gd name="connsiteY4" fmla="*/ 4298109 h 4298109"/>
              <a:gd name="connsiteX5" fmla="*/ 36474 w 7970501"/>
              <a:gd name="connsiteY5" fmla="*/ 107796 h 42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0501" h="4298109">
                <a:moveTo>
                  <a:pt x="0" y="0"/>
                </a:moveTo>
                <a:lnTo>
                  <a:pt x="7970501" y="0"/>
                </a:lnTo>
                <a:lnTo>
                  <a:pt x="7970501" y="3998667"/>
                </a:lnTo>
                <a:lnTo>
                  <a:pt x="7934038" y="4011005"/>
                </a:lnTo>
                <a:cubicBezTo>
                  <a:pt x="7334140" y="4197593"/>
                  <a:pt x="6696319" y="4298109"/>
                  <a:pt x="6035022" y="4298109"/>
                </a:cubicBezTo>
                <a:cubicBezTo>
                  <a:pt x="3279617" y="4298109"/>
                  <a:pt x="931796" y="2553033"/>
                  <a:pt x="36474" y="107796"/>
                </a:cubicBez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DA6B22-F48B-4D7C-AFCF-E672140E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35330" y="0"/>
            <a:ext cx="12270660" cy="6135330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BBB0B-82C4-4412-BA24-FE770BBDD27D}"/>
              </a:ext>
            </a:extLst>
          </p:cNvPr>
          <p:cNvSpPr/>
          <p:nvPr userDrawn="1"/>
        </p:nvSpPr>
        <p:spPr>
          <a:xfrm>
            <a:off x="4020038" y="0"/>
            <a:ext cx="8171961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77CD9D-E38A-4256-B8D0-054C2E3BF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5769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CA08F7-088D-4F1F-BE83-A9D5129E5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6107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609E12-CA4F-4BAB-85B6-6CE4ECDEF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45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F85C07-D341-4796-B527-BC7AC4458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84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785FFD-CD31-4CD6-9F00-255FA1638C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5768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61146E1-B29D-4679-B16B-42C159A285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6107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4D7DC44-C684-44B6-B5F4-86960BCDB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6445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7E9148-688B-402B-B716-91B4C59D9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6784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74770-086E-4260-83C3-5C5B751912D1}"/>
              </a:ext>
            </a:extLst>
          </p:cNvPr>
          <p:cNvSpPr/>
          <p:nvPr userDrawn="1"/>
        </p:nvSpPr>
        <p:spPr>
          <a:xfrm>
            <a:off x="2374947" y="0"/>
            <a:ext cx="74421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50681-EEB9-4B4B-942B-4B3580A15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C49565-C824-4F8E-B731-673C889F2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714" y="0"/>
            <a:ext cx="5486400" cy="5718629"/>
          </a:xfrm>
          <a:custGeom>
            <a:avLst/>
            <a:gdLst>
              <a:gd name="connsiteX0" fmla="*/ 0 w 5486400"/>
              <a:gd name="connsiteY0" fmla="*/ 0 h 5718629"/>
              <a:gd name="connsiteX1" fmla="*/ 5486400 w 5486400"/>
              <a:gd name="connsiteY1" fmla="*/ 0 h 5718629"/>
              <a:gd name="connsiteX2" fmla="*/ 5486400 w 5486400"/>
              <a:gd name="connsiteY2" fmla="*/ 5718629 h 5718629"/>
              <a:gd name="connsiteX3" fmla="*/ 0 w 5486400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718629">
                <a:moveTo>
                  <a:pt x="0" y="0"/>
                </a:moveTo>
                <a:lnTo>
                  <a:pt x="5486400" y="0"/>
                </a:lnTo>
                <a:lnTo>
                  <a:pt x="5486400" y="5718629"/>
                </a:lnTo>
                <a:lnTo>
                  <a:pt x="0" y="57186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4936DF-0DF9-4A2E-99F9-B3B61AE875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7572" y="1139370"/>
            <a:ext cx="4663256" cy="3958520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739823-FF09-4552-83F8-AC99C22C6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736B9-71FE-4AE3-917F-03CB0B66831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C4788F-2E88-4F2C-BBF7-A1903DC6E902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CA0FF5-5568-4BCA-9E88-426E373F6B4C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FDEAC2CA-C356-4321-B8D2-21E2F260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83E352-7A8D-4224-B937-7E0B0BD7AE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E803D-8C4B-424E-A837-86B5FCF66EDF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4EDD75D-4802-4D98-9BC0-5AA90EE7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7164D2-B506-4613-9381-B6FB98ED39AC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2CF61F-B1AA-47CC-9E54-FEF97FF093CC}"/>
              </a:ext>
            </a:extLst>
          </p:cNvPr>
          <p:cNvSpPr/>
          <p:nvPr userDrawn="1"/>
        </p:nvSpPr>
        <p:spPr>
          <a:xfrm>
            <a:off x="5638800" y="0"/>
            <a:ext cx="6553200" cy="4099560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0C4A97E-5B23-43BC-91AC-570D010F1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" y="990437"/>
            <a:ext cx="6913970" cy="406742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1270000" dist="6096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11032B-59A1-4DF8-8595-B6019C350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4232" y="1592826"/>
            <a:ext cx="5928852" cy="3657600"/>
          </a:xfrm>
          <a:custGeom>
            <a:avLst/>
            <a:gdLst>
              <a:gd name="connsiteX0" fmla="*/ 0 w 5928852"/>
              <a:gd name="connsiteY0" fmla="*/ 0 h 3657600"/>
              <a:gd name="connsiteX1" fmla="*/ 5928852 w 5928852"/>
              <a:gd name="connsiteY1" fmla="*/ 0 h 3657600"/>
              <a:gd name="connsiteX2" fmla="*/ 5928852 w 5928852"/>
              <a:gd name="connsiteY2" fmla="*/ 3657600 h 3657600"/>
              <a:gd name="connsiteX3" fmla="*/ 0 w 592885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852" h="3657600">
                <a:moveTo>
                  <a:pt x="0" y="0"/>
                </a:moveTo>
                <a:lnTo>
                  <a:pt x="5928852" y="0"/>
                </a:lnTo>
                <a:lnTo>
                  <a:pt x="5928852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42B9BA-2F7C-41B6-BCA5-EA07B5ABE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2826"/>
            <a:ext cx="1528916" cy="3657600"/>
          </a:xfrm>
          <a:custGeom>
            <a:avLst/>
            <a:gdLst>
              <a:gd name="connsiteX0" fmla="*/ 0 w 1528916"/>
              <a:gd name="connsiteY0" fmla="*/ 0 h 3657600"/>
              <a:gd name="connsiteX1" fmla="*/ 1528916 w 1528916"/>
              <a:gd name="connsiteY1" fmla="*/ 0 h 3657600"/>
              <a:gd name="connsiteX2" fmla="*/ 1528916 w 1528916"/>
              <a:gd name="connsiteY2" fmla="*/ 3657600 h 3657600"/>
              <a:gd name="connsiteX3" fmla="*/ 0 w 1528916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916" h="3657600">
                <a:moveTo>
                  <a:pt x="0" y="0"/>
                </a:moveTo>
                <a:lnTo>
                  <a:pt x="1528916" y="0"/>
                </a:lnTo>
                <a:lnTo>
                  <a:pt x="152891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BDD73B-380B-384F-BF51-B0D176F5C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E7179D6-87F3-4A6F-9228-04992774F8D3}"/>
              </a:ext>
            </a:extLst>
          </p:cNvPr>
          <p:cNvSpPr/>
          <p:nvPr userDrawn="1"/>
        </p:nvSpPr>
        <p:spPr>
          <a:xfrm rot="5400000">
            <a:off x="1909917" y="-1909915"/>
            <a:ext cx="6857999" cy="10677832"/>
          </a:xfrm>
          <a:custGeom>
            <a:avLst/>
            <a:gdLst>
              <a:gd name="connsiteX0" fmla="*/ 0 w 6857999"/>
              <a:gd name="connsiteY0" fmla="*/ 10677832 h 10677832"/>
              <a:gd name="connsiteX1" fmla="*/ 0 w 6857999"/>
              <a:gd name="connsiteY1" fmla="*/ 0 h 10677832"/>
              <a:gd name="connsiteX2" fmla="*/ 6857999 w 6857999"/>
              <a:gd name="connsiteY2" fmla="*/ 6857999 h 10677832"/>
              <a:gd name="connsiteX3" fmla="*/ 6857999 w 6857999"/>
              <a:gd name="connsiteY3" fmla="*/ 10677832 h 106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677832">
                <a:moveTo>
                  <a:pt x="0" y="10677832"/>
                </a:moveTo>
                <a:lnTo>
                  <a:pt x="0" y="0"/>
                </a:lnTo>
                <a:lnTo>
                  <a:pt x="6857999" y="6857999"/>
                </a:lnTo>
                <a:lnTo>
                  <a:pt x="6857999" y="1067783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8CF88C3-E58C-4091-BAB4-EC8C3C3DFDB1}"/>
              </a:ext>
            </a:extLst>
          </p:cNvPr>
          <p:cNvSpPr/>
          <p:nvPr userDrawn="1"/>
        </p:nvSpPr>
        <p:spPr>
          <a:xfrm rot="5400000">
            <a:off x="-2" y="-1"/>
            <a:ext cx="4216445" cy="4216445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alpha val="4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623BF6-E5B3-46B7-BA41-6F9C1466B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733569" y="828947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40D9A-C273-489A-8485-11F57E1E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466936" y="1293619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2BEF91-CC13-453A-AE76-EF3AE4A34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321540" y="4500046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8399C-6A98-46BB-AE6F-4F259307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054907" y="4964718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5137D7-56D8-465E-9148-2BD0792EA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878967" y="-2326093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6335F99-D31A-435D-A10F-1AC24C108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6463157" y="4633612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908D474-DDF3-480C-9558-401CF7F3D8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700000">
            <a:off x="6875186" y="962513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72C4056-27AB-4D9E-A215-8A63C66CD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700000">
            <a:off x="10020584" y="-2192527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11144F9-6B1D-48D6-A399-FC081E0898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9608553" y="1427185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6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6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9050712-B62F-4BCD-AD97-5DE068581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9196524" y="5098284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3A64C7-B9E6-4BD1-8966-5E455B0E72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B619BC-F256-47AA-BDF1-BE494E904551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DFE567CE-6580-4808-9FFB-C04138A261C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3263DE-627C-4C45-BAAD-F6B1DE91D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553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C1B358-9465-4640-ABDE-7F108ACE7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058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46BC5C2-78A6-419C-BE77-A546F85E43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771" y="3000829"/>
            <a:ext cx="6864457" cy="385717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D152B4-37EC-4F19-99CA-0FE2EE7DA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96814"/>
          </a:xfrm>
          <a:custGeom>
            <a:avLst/>
            <a:gdLst>
              <a:gd name="connsiteX0" fmla="*/ 0 w 12192000"/>
              <a:gd name="connsiteY0" fmla="*/ 0 h 3996814"/>
              <a:gd name="connsiteX1" fmla="*/ 12192000 w 12192000"/>
              <a:gd name="connsiteY1" fmla="*/ 0 h 3996814"/>
              <a:gd name="connsiteX2" fmla="*/ 12192000 w 12192000"/>
              <a:gd name="connsiteY2" fmla="*/ 3996814 h 3996814"/>
              <a:gd name="connsiteX3" fmla="*/ 0 w 12192000"/>
              <a:gd name="connsiteY3" fmla="*/ 3996814 h 39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96814">
                <a:moveTo>
                  <a:pt x="0" y="0"/>
                </a:moveTo>
                <a:lnTo>
                  <a:pt x="12192000" y="0"/>
                </a:lnTo>
                <a:lnTo>
                  <a:pt x="12192000" y="3996814"/>
                </a:lnTo>
                <a:lnTo>
                  <a:pt x="0" y="3996814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3A53DD-D617-4470-86C7-A8BD2C7B7182}"/>
              </a:ext>
            </a:extLst>
          </p:cNvPr>
          <p:cNvSpPr txBox="1"/>
          <p:nvPr userDrawn="1"/>
        </p:nvSpPr>
        <p:spPr>
          <a:xfrm>
            <a:off x="1238865" y="1810569"/>
            <a:ext cx="15844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75000"/>
                    <a:alpha val="13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CLARICINE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26341F-8611-4341-8A85-0BA5B51B3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65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985CB1-9CC5-434A-972C-3F5A6E45E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239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E91BF2-8BE2-4C6A-8815-5922D3671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9052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0A0E9F-9B00-4A36-B1E8-29F74441E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968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C5267B-1F0F-4EBF-8AE5-CD816707A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1325" y="1805940"/>
            <a:ext cx="4472940" cy="2712720"/>
          </a:xfrm>
          <a:custGeom>
            <a:avLst/>
            <a:gdLst>
              <a:gd name="connsiteX0" fmla="*/ 0 w 4472940"/>
              <a:gd name="connsiteY0" fmla="*/ 0 h 2598420"/>
              <a:gd name="connsiteX1" fmla="*/ 4472940 w 4472940"/>
              <a:gd name="connsiteY1" fmla="*/ 0 h 2598420"/>
              <a:gd name="connsiteX2" fmla="*/ 4472940 w 4472940"/>
              <a:gd name="connsiteY2" fmla="*/ 2598420 h 2598420"/>
              <a:gd name="connsiteX3" fmla="*/ 0 w 4472940"/>
              <a:gd name="connsiteY3" fmla="*/ 2598420 h 2598420"/>
              <a:gd name="connsiteX4" fmla="*/ 0 w 4472940"/>
              <a:gd name="connsiteY4" fmla="*/ 0 h 2598420"/>
              <a:gd name="connsiteX0" fmla="*/ 0 w 4472940"/>
              <a:gd name="connsiteY0" fmla="*/ 0 h 2644140"/>
              <a:gd name="connsiteX1" fmla="*/ 4472940 w 4472940"/>
              <a:gd name="connsiteY1" fmla="*/ 0 h 2644140"/>
              <a:gd name="connsiteX2" fmla="*/ 4472940 w 4472940"/>
              <a:gd name="connsiteY2" fmla="*/ 2644140 h 2644140"/>
              <a:gd name="connsiteX3" fmla="*/ 0 w 4472940"/>
              <a:gd name="connsiteY3" fmla="*/ 2598420 h 2644140"/>
              <a:gd name="connsiteX4" fmla="*/ 0 w 4472940"/>
              <a:gd name="connsiteY4" fmla="*/ 0 h 2644140"/>
              <a:gd name="connsiteX0" fmla="*/ 0 w 4472940"/>
              <a:gd name="connsiteY0" fmla="*/ 0 h 2674620"/>
              <a:gd name="connsiteX1" fmla="*/ 4472940 w 4472940"/>
              <a:gd name="connsiteY1" fmla="*/ 0 h 2674620"/>
              <a:gd name="connsiteX2" fmla="*/ 4434840 w 4472940"/>
              <a:gd name="connsiteY2" fmla="*/ 2674620 h 2674620"/>
              <a:gd name="connsiteX3" fmla="*/ 0 w 4472940"/>
              <a:gd name="connsiteY3" fmla="*/ 2598420 h 2674620"/>
              <a:gd name="connsiteX4" fmla="*/ 0 w 4472940"/>
              <a:gd name="connsiteY4" fmla="*/ 0 h 2674620"/>
              <a:gd name="connsiteX0" fmla="*/ 0 w 4472940"/>
              <a:gd name="connsiteY0" fmla="*/ 0 h 2720340"/>
              <a:gd name="connsiteX1" fmla="*/ 4472940 w 4472940"/>
              <a:gd name="connsiteY1" fmla="*/ 0 h 2720340"/>
              <a:gd name="connsiteX2" fmla="*/ 4450080 w 4472940"/>
              <a:gd name="connsiteY2" fmla="*/ 2720340 h 2720340"/>
              <a:gd name="connsiteX3" fmla="*/ 0 w 4472940"/>
              <a:gd name="connsiteY3" fmla="*/ 2598420 h 2720340"/>
              <a:gd name="connsiteX4" fmla="*/ 0 w 4472940"/>
              <a:gd name="connsiteY4" fmla="*/ 0 h 2720340"/>
              <a:gd name="connsiteX0" fmla="*/ 0 w 4472940"/>
              <a:gd name="connsiteY0" fmla="*/ 0 h 2697480"/>
              <a:gd name="connsiteX1" fmla="*/ 4472940 w 4472940"/>
              <a:gd name="connsiteY1" fmla="*/ 0 h 2697480"/>
              <a:gd name="connsiteX2" fmla="*/ 4457700 w 4472940"/>
              <a:gd name="connsiteY2" fmla="*/ 2697480 h 2697480"/>
              <a:gd name="connsiteX3" fmla="*/ 0 w 4472940"/>
              <a:gd name="connsiteY3" fmla="*/ 2598420 h 2697480"/>
              <a:gd name="connsiteX4" fmla="*/ 0 w 4472940"/>
              <a:gd name="connsiteY4" fmla="*/ 0 h 2697480"/>
              <a:gd name="connsiteX0" fmla="*/ 0 w 4472940"/>
              <a:gd name="connsiteY0" fmla="*/ 0 h 2712720"/>
              <a:gd name="connsiteX1" fmla="*/ 4472940 w 4472940"/>
              <a:gd name="connsiteY1" fmla="*/ 0 h 2712720"/>
              <a:gd name="connsiteX2" fmla="*/ 4457700 w 4472940"/>
              <a:gd name="connsiteY2" fmla="*/ 2712720 h 2712720"/>
              <a:gd name="connsiteX3" fmla="*/ 0 w 4472940"/>
              <a:gd name="connsiteY3" fmla="*/ 2598420 h 2712720"/>
              <a:gd name="connsiteX4" fmla="*/ 0 w 4472940"/>
              <a:gd name="connsiteY4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2712720">
                <a:moveTo>
                  <a:pt x="0" y="0"/>
                </a:moveTo>
                <a:lnTo>
                  <a:pt x="4472940" y="0"/>
                </a:lnTo>
                <a:lnTo>
                  <a:pt x="4457700" y="2712720"/>
                </a:lnTo>
                <a:lnTo>
                  <a:pt x="0" y="2598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innerShdw blurRad="165100">
              <a:prstClr val="black">
                <a:alpha val="26000"/>
              </a:prstClr>
            </a:innerShdw>
          </a:effectLst>
          <a:scene3d>
            <a:camera prst="perspectiveRelaxedModerately" fov="1500000">
              <a:rot lat="20857991" lon="19442477" rev="600000"/>
            </a:camera>
            <a:lightRig rig="threePt" dir="t"/>
          </a:scene3d>
          <a:sp3d z="31750"/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2FD0EE-C24F-4E8E-99AF-9EBB72437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0"/>
            <a:ext cx="9677400" cy="6858000"/>
          </a:xfrm>
          <a:custGeom>
            <a:avLst/>
            <a:gdLst>
              <a:gd name="connsiteX0" fmla="*/ 0 w 9677400"/>
              <a:gd name="connsiteY0" fmla="*/ 0 h 6858000"/>
              <a:gd name="connsiteX1" fmla="*/ 9677400 w 9677400"/>
              <a:gd name="connsiteY1" fmla="*/ 0 h 6858000"/>
              <a:gd name="connsiteX2" fmla="*/ 9677400 w 9677400"/>
              <a:gd name="connsiteY2" fmla="*/ 6858000 h 6858000"/>
              <a:gd name="connsiteX3" fmla="*/ 6858000 w 9677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6858000">
                <a:moveTo>
                  <a:pt x="0" y="0"/>
                </a:moveTo>
                <a:lnTo>
                  <a:pt x="9677400" y="0"/>
                </a:lnTo>
                <a:lnTo>
                  <a:pt x="967740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06FC0D-FA45-478C-ACA1-594B48247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3243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44BB38-56FD-4532-8D69-C0278A6E3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714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54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842DC9-2AE3-4554-B63E-E706B39FB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331109" cy="5294671"/>
          </a:xfrm>
          <a:custGeom>
            <a:avLst/>
            <a:gdLst>
              <a:gd name="connsiteX0" fmla="*/ 0 w 4331109"/>
              <a:gd name="connsiteY0" fmla="*/ 0 h 5294671"/>
              <a:gd name="connsiteX1" fmla="*/ 4331109 w 4331109"/>
              <a:gd name="connsiteY1" fmla="*/ 0 h 5294671"/>
              <a:gd name="connsiteX2" fmla="*/ 4331109 w 4331109"/>
              <a:gd name="connsiteY2" fmla="*/ 5294671 h 5294671"/>
              <a:gd name="connsiteX3" fmla="*/ 0 w 4331109"/>
              <a:gd name="connsiteY3" fmla="*/ 5294671 h 52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109" h="5294671">
                <a:moveTo>
                  <a:pt x="0" y="0"/>
                </a:moveTo>
                <a:lnTo>
                  <a:pt x="4331109" y="0"/>
                </a:lnTo>
                <a:lnTo>
                  <a:pt x="4331109" y="5294671"/>
                </a:lnTo>
                <a:lnTo>
                  <a:pt x="0" y="5294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838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9CDB48-2135-463C-ACF3-1D4405979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109" y="0"/>
            <a:ext cx="7860891" cy="4586748"/>
          </a:xfrm>
          <a:custGeom>
            <a:avLst/>
            <a:gdLst>
              <a:gd name="connsiteX0" fmla="*/ 0 w 7860891"/>
              <a:gd name="connsiteY0" fmla="*/ 0 h 4586748"/>
              <a:gd name="connsiteX1" fmla="*/ 7860891 w 7860891"/>
              <a:gd name="connsiteY1" fmla="*/ 0 h 4586748"/>
              <a:gd name="connsiteX2" fmla="*/ 7860891 w 7860891"/>
              <a:gd name="connsiteY2" fmla="*/ 4586748 h 4586748"/>
              <a:gd name="connsiteX3" fmla="*/ 0 w 7860891"/>
              <a:gd name="connsiteY3" fmla="*/ 4586748 h 45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891" h="4586748">
                <a:moveTo>
                  <a:pt x="0" y="0"/>
                </a:moveTo>
                <a:lnTo>
                  <a:pt x="7860891" y="0"/>
                </a:lnTo>
                <a:lnTo>
                  <a:pt x="7860891" y="4586748"/>
                </a:lnTo>
                <a:lnTo>
                  <a:pt x="0" y="45867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A9B84-5EBD-483E-84BA-20947950A4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87875-F878-4EB5-8A21-92011C10F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868680"/>
            <a:ext cx="4282440" cy="5989320"/>
          </a:xfrm>
          <a:custGeom>
            <a:avLst/>
            <a:gdLst>
              <a:gd name="connsiteX0" fmla="*/ 0 w 4282440"/>
              <a:gd name="connsiteY0" fmla="*/ 0 h 5989320"/>
              <a:gd name="connsiteX1" fmla="*/ 4282440 w 4282440"/>
              <a:gd name="connsiteY1" fmla="*/ 0 h 5989320"/>
              <a:gd name="connsiteX2" fmla="*/ 4282440 w 4282440"/>
              <a:gd name="connsiteY2" fmla="*/ 5989320 h 5989320"/>
              <a:gd name="connsiteX3" fmla="*/ 0 w 4282440"/>
              <a:gd name="connsiteY3" fmla="*/ 5989320 h 59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5989320">
                <a:moveTo>
                  <a:pt x="0" y="0"/>
                </a:moveTo>
                <a:lnTo>
                  <a:pt x="4282440" y="0"/>
                </a:lnTo>
                <a:lnTo>
                  <a:pt x="4282440" y="5989320"/>
                </a:lnTo>
                <a:lnTo>
                  <a:pt x="0" y="598932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effectLst>
            <a:outerShdw blurRad="914400" dist="8636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501D82-DE39-430A-B6E6-26CC3F9C9A8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03A058-FBE2-4385-B819-53ED1BD98A36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5220113B-9397-4699-9510-9305E3096D8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BE4BE5-A09E-4FD7-9454-F888839001A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F92C29-49A8-46F9-A9CD-2977F6223260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2C5E63-E59C-4E3F-97AA-F4EC8819934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115EC1B5-662B-449B-9CB2-3C297885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CD4FF-C323-4A46-BD12-4D0904D8F10E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2AB10F-CBAC-4849-9475-F97F0CA36C63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1CE37547-B403-40CD-82A0-DCBDEBAB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C52F4-D77D-4FD9-830C-3B47368661EA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F3CFAB-150C-47CE-B2A8-23135692C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240" y="2573568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C08807-DF8F-4AD1-9EB2-BF7FD74B0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72" y="3811992"/>
            <a:ext cx="4160028" cy="2377440"/>
          </a:xfrm>
          <a:custGeom>
            <a:avLst/>
            <a:gdLst>
              <a:gd name="connsiteX0" fmla="*/ 0 w 4160028"/>
              <a:gd name="connsiteY0" fmla="*/ 0 h 2377440"/>
              <a:gd name="connsiteX1" fmla="*/ 4160028 w 4160028"/>
              <a:gd name="connsiteY1" fmla="*/ 0 h 2377440"/>
              <a:gd name="connsiteX2" fmla="*/ 4160028 w 4160028"/>
              <a:gd name="connsiteY2" fmla="*/ 2377440 h 2377440"/>
              <a:gd name="connsiteX3" fmla="*/ 0 w 4160028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028" h="2377440">
                <a:moveTo>
                  <a:pt x="0" y="0"/>
                </a:moveTo>
                <a:lnTo>
                  <a:pt x="4160028" y="0"/>
                </a:lnTo>
                <a:lnTo>
                  <a:pt x="4160028" y="2377440"/>
                </a:lnTo>
                <a:lnTo>
                  <a:pt x="0" y="23774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053E5E-5A5B-49E5-A9B0-053356A126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548" y="3491952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AFA1C5-4B17-468C-A448-D6979FD5F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9548" y="0"/>
            <a:ext cx="3642852" cy="3366048"/>
          </a:xfrm>
          <a:custGeom>
            <a:avLst/>
            <a:gdLst>
              <a:gd name="connsiteX0" fmla="*/ 0 w 3642852"/>
              <a:gd name="connsiteY0" fmla="*/ 0 h 3366048"/>
              <a:gd name="connsiteX1" fmla="*/ 3642852 w 3642852"/>
              <a:gd name="connsiteY1" fmla="*/ 0 h 3366048"/>
              <a:gd name="connsiteX2" fmla="*/ 3642852 w 3642852"/>
              <a:gd name="connsiteY2" fmla="*/ 3366048 h 3366048"/>
              <a:gd name="connsiteX3" fmla="*/ 0 w 3642852"/>
              <a:gd name="connsiteY3" fmla="*/ 3366048 h 33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2" h="3366048">
                <a:moveTo>
                  <a:pt x="0" y="0"/>
                </a:moveTo>
                <a:lnTo>
                  <a:pt x="3642852" y="0"/>
                </a:lnTo>
                <a:lnTo>
                  <a:pt x="3642852" y="3366048"/>
                </a:lnTo>
                <a:lnTo>
                  <a:pt x="0" y="33660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1092200" dir="2700000" sx="78000" sy="7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F38CAB-F24B-48F0-9F4C-7AE84377AD1D}"/>
              </a:ext>
            </a:extLst>
          </p:cNvPr>
          <p:cNvSpPr/>
          <p:nvPr userDrawn="1"/>
        </p:nvSpPr>
        <p:spPr>
          <a:xfrm>
            <a:off x="6462739" y="530942"/>
            <a:ext cx="5217984" cy="52209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A443B-624E-479E-9E7D-71DFD22A4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7254" y="929148"/>
            <a:ext cx="2507226" cy="5220929"/>
          </a:xfrm>
          <a:custGeom>
            <a:avLst/>
            <a:gdLst>
              <a:gd name="connsiteX0" fmla="*/ 0 w 2507226"/>
              <a:gd name="connsiteY0" fmla="*/ 0 h 5220929"/>
              <a:gd name="connsiteX1" fmla="*/ 2507226 w 2507226"/>
              <a:gd name="connsiteY1" fmla="*/ 0 h 5220929"/>
              <a:gd name="connsiteX2" fmla="*/ 2507226 w 2507226"/>
              <a:gd name="connsiteY2" fmla="*/ 5220929 h 5220929"/>
              <a:gd name="connsiteX3" fmla="*/ 0 w 2507226"/>
              <a:gd name="connsiteY3" fmla="*/ 5220929 h 52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5220929">
                <a:moveTo>
                  <a:pt x="0" y="0"/>
                </a:moveTo>
                <a:lnTo>
                  <a:pt x="2507226" y="0"/>
                </a:lnTo>
                <a:lnTo>
                  <a:pt x="2507226" y="5220929"/>
                </a:lnTo>
                <a:lnTo>
                  <a:pt x="0" y="52209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003300" dist="368300" dir="3300000" sx="85000" sy="85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92E8D1-8487-461C-8DBF-9FC46E5BF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8627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9B5FA0-1444-4421-880F-1BAC7DB19E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3444133-7363-4E26-9F4C-B051FEBEC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694" y="1691639"/>
            <a:ext cx="2587231" cy="3474722"/>
          </a:xfrm>
          <a:custGeom>
            <a:avLst/>
            <a:gdLst>
              <a:gd name="connsiteX0" fmla="*/ 1541865 w 2587231"/>
              <a:gd name="connsiteY0" fmla="*/ 0 h 3474722"/>
              <a:gd name="connsiteX1" fmla="*/ 2366474 w 2587231"/>
              <a:gd name="connsiteY1" fmla="*/ 278349 h 3474722"/>
              <a:gd name="connsiteX2" fmla="*/ 2560158 w 2587231"/>
              <a:gd name="connsiteY2" fmla="*/ 1034530 h 3474722"/>
              <a:gd name="connsiteX3" fmla="*/ 2553200 w 2587231"/>
              <a:gd name="connsiteY3" fmla="*/ 1048447 h 3474722"/>
              <a:gd name="connsiteX4" fmla="*/ 1799338 w 2587231"/>
              <a:gd name="connsiteY4" fmla="*/ 1048447 h 3474722"/>
              <a:gd name="connsiteX5" fmla="*/ 1732071 w 2587231"/>
              <a:gd name="connsiteY5" fmla="*/ 723708 h 3474722"/>
              <a:gd name="connsiteX6" fmla="*/ 1421247 w 2587231"/>
              <a:gd name="connsiteY6" fmla="*/ 603089 h 3474722"/>
              <a:gd name="connsiteX7" fmla="*/ 1152177 w 2587231"/>
              <a:gd name="connsiteY7" fmla="*/ 687754 h 3474722"/>
              <a:gd name="connsiteX8" fmla="*/ 1003724 w 2587231"/>
              <a:gd name="connsiteY8" fmla="*/ 890716 h 3474722"/>
              <a:gd name="connsiteX9" fmla="*/ 1075630 w 2587231"/>
              <a:gd name="connsiteY9" fmla="*/ 1172545 h 3474722"/>
              <a:gd name="connsiteX10" fmla="*/ 1572021 w 2587231"/>
              <a:gd name="connsiteY10" fmla="*/ 1414941 h 3474722"/>
              <a:gd name="connsiteX11" fmla="*/ 2305005 w 2587231"/>
              <a:gd name="connsiteY11" fmla="*/ 1866097 h 3474722"/>
              <a:gd name="connsiteX12" fmla="*/ 2448819 w 2587231"/>
              <a:gd name="connsiteY12" fmla="*/ 2579367 h 3474722"/>
              <a:gd name="connsiteX13" fmla="*/ 2003460 w 2587231"/>
              <a:gd name="connsiteY13" fmla="*/ 3249723 h 3474722"/>
              <a:gd name="connsiteX14" fmla="*/ 1133620 w 2587231"/>
              <a:gd name="connsiteY14" fmla="*/ 3474722 h 3474722"/>
              <a:gd name="connsiteX15" fmla="*/ 267259 w 2587231"/>
              <a:gd name="connsiteY15" fmla="*/ 3220728 h 3474722"/>
              <a:gd name="connsiteX16" fmla="*/ 29502 w 2587231"/>
              <a:gd name="connsiteY16" fmla="*/ 2440193 h 3474722"/>
              <a:gd name="connsiteX17" fmla="*/ 34141 w 2587231"/>
              <a:gd name="connsiteY17" fmla="*/ 2426275 h 3474722"/>
              <a:gd name="connsiteX18" fmla="*/ 788003 w 2587231"/>
              <a:gd name="connsiteY18" fmla="*/ 2426275 h 3474722"/>
              <a:gd name="connsiteX19" fmla="*/ 881947 w 2587231"/>
              <a:gd name="connsiteY19" fmla="*/ 2776531 h 3474722"/>
              <a:gd name="connsiteX20" fmla="*/ 1254237 w 2587231"/>
              <a:gd name="connsiteY20" fmla="*/ 2871634 h 3474722"/>
              <a:gd name="connsiteX21" fmla="*/ 1522149 w 2587231"/>
              <a:gd name="connsiteY21" fmla="*/ 2789289 h 3474722"/>
              <a:gd name="connsiteX22" fmla="*/ 1676400 w 2587231"/>
              <a:gd name="connsiteY22" fmla="*/ 2584006 h 3474722"/>
              <a:gd name="connsiteX23" fmla="*/ 1618411 w 2587231"/>
              <a:gd name="connsiteY23" fmla="*/ 2276663 h 3474722"/>
              <a:gd name="connsiteX24" fmla="*/ 1226404 w 2587231"/>
              <a:gd name="connsiteY24" fmla="*/ 2048184 h 3474722"/>
              <a:gd name="connsiteX25" fmla="*/ 406434 w 2587231"/>
              <a:gd name="connsiteY25" fmla="*/ 1579631 h 3474722"/>
              <a:gd name="connsiteX26" fmla="*/ 224347 w 2587231"/>
              <a:gd name="connsiteY26" fmla="*/ 895355 h 3474722"/>
              <a:gd name="connsiteX27" fmla="*/ 673184 w 2587231"/>
              <a:gd name="connsiteY27" fmla="*/ 234278 h 3474722"/>
              <a:gd name="connsiteX28" fmla="*/ 1541865 w 2587231"/>
              <a:gd name="connsiteY28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87231" h="3474722">
                <a:moveTo>
                  <a:pt x="1541865" y="0"/>
                </a:moveTo>
                <a:cubicBezTo>
                  <a:pt x="1892894" y="0"/>
                  <a:pt x="2167763" y="92783"/>
                  <a:pt x="2366474" y="278349"/>
                </a:cubicBezTo>
                <a:cubicBezTo>
                  <a:pt x="2565185" y="463916"/>
                  <a:pt x="2629746" y="715975"/>
                  <a:pt x="2560158" y="1034530"/>
                </a:cubicBezTo>
                <a:lnTo>
                  <a:pt x="2553200" y="1048447"/>
                </a:lnTo>
                <a:lnTo>
                  <a:pt x="1799338" y="1048447"/>
                </a:lnTo>
                <a:cubicBezTo>
                  <a:pt x="1825627" y="912367"/>
                  <a:pt x="1803204" y="804120"/>
                  <a:pt x="1732071" y="723708"/>
                </a:cubicBezTo>
                <a:cubicBezTo>
                  <a:pt x="1660937" y="643296"/>
                  <a:pt x="1557330" y="603089"/>
                  <a:pt x="1421247" y="603089"/>
                </a:cubicBezTo>
                <a:cubicBezTo>
                  <a:pt x="1325373" y="603089"/>
                  <a:pt x="1235681" y="631311"/>
                  <a:pt x="1152177" y="687754"/>
                </a:cubicBezTo>
                <a:cubicBezTo>
                  <a:pt x="1068673" y="744198"/>
                  <a:pt x="1019188" y="811851"/>
                  <a:pt x="1003724" y="890716"/>
                </a:cubicBezTo>
                <a:cubicBezTo>
                  <a:pt x="977435" y="1019067"/>
                  <a:pt x="1001405" y="1113009"/>
                  <a:pt x="1075630" y="1172545"/>
                </a:cubicBezTo>
                <a:cubicBezTo>
                  <a:pt x="1149858" y="1232081"/>
                  <a:pt x="1315321" y="1312879"/>
                  <a:pt x="1572021" y="1414941"/>
                </a:cubicBezTo>
                <a:cubicBezTo>
                  <a:pt x="1906038" y="1534012"/>
                  <a:pt x="2150368" y="1684398"/>
                  <a:pt x="2305005" y="1866097"/>
                </a:cubicBezTo>
                <a:cubicBezTo>
                  <a:pt x="2459644" y="2047798"/>
                  <a:pt x="2507582" y="2285555"/>
                  <a:pt x="2448819" y="2579367"/>
                </a:cubicBezTo>
                <a:cubicBezTo>
                  <a:pt x="2388511" y="2876273"/>
                  <a:pt x="2240058" y="3099725"/>
                  <a:pt x="2003460" y="3249723"/>
                </a:cubicBezTo>
                <a:cubicBezTo>
                  <a:pt x="1766864" y="3399723"/>
                  <a:pt x="1476918" y="3474722"/>
                  <a:pt x="1133620" y="3474722"/>
                </a:cubicBezTo>
                <a:cubicBezTo>
                  <a:pt x="793416" y="3474722"/>
                  <a:pt x="504629" y="3390059"/>
                  <a:pt x="267259" y="3220728"/>
                </a:cubicBezTo>
                <a:cubicBezTo>
                  <a:pt x="29890" y="3051400"/>
                  <a:pt x="-49363" y="2791222"/>
                  <a:pt x="29502" y="2440193"/>
                </a:cubicBezTo>
                <a:lnTo>
                  <a:pt x="34141" y="2426275"/>
                </a:lnTo>
                <a:lnTo>
                  <a:pt x="788003" y="2426275"/>
                </a:lnTo>
                <a:cubicBezTo>
                  <a:pt x="752436" y="2596377"/>
                  <a:pt x="783751" y="2713129"/>
                  <a:pt x="881947" y="2776531"/>
                </a:cubicBezTo>
                <a:cubicBezTo>
                  <a:pt x="980142" y="2839933"/>
                  <a:pt x="1104239" y="2871634"/>
                  <a:pt x="1254237" y="2871634"/>
                </a:cubicBezTo>
                <a:cubicBezTo>
                  <a:pt x="1347022" y="2871634"/>
                  <a:pt x="1436324" y="2844184"/>
                  <a:pt x="1522149" y="2789289"/>
                </a:cubicBezTo>
                <a:cubicBezTo>
                  <a:pt x="1607973" y="2734392"/>
                  <a:pt x="1659390" y="2665965"/>
                  <a:pt x="1676400" y="2584006"/>
                </a:cubicBezTo>
                <a:cubicBezTo>
                  <a:pt x="1702688" y="2443285"/>
                  <a:pt x="1683360" y="2340838"/>
                  <a:pt x="1618411" y="2276663"/>
                </a:cubicBezTo>
                <a:cubicBezTo>
                  <a:pt x="1553464" y="2212487"/>
                  <a:pt x="1422794" y="2136329"/>
                  <a:pt x="1226404" y="2048184"/>
                </a:cubicBezTo>
                <a:cubicBezTo>
                  <a:pt x="856818" y="1916743"/>
                  <a:pt x="583494" y="1760556"/>
                  <a:pt x="406434" y="1579631"/>
                </a:cubicBezTo>
                <a:cubicBezTo>
                  <a:pt x="229372" y="1398703"/>
                  <a:pt x="168676" y="1170612"/>
                  <a:pt x="224347" y="895355"/>
                </a:cubicBezTo>
                <a:cubicBezTo>
                  <a:pt x="281563" y="610822"/>
                  <a:pt x="431175" y="390462"/>
                  <a:pt x="673184" y="234278"/>
                </a:cubicBezTo>
                <a:cubicBezTo>
                  <a:pt x="915193" y="78091"/>
                  <a:pt x="1204753" y="0"/>
                  <a:pt x="1541865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61610D-3EFD-40A2-B5F1-60BD853A68F1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002CF2-7020-485D-A510-57DBB3F14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0012" y="2064774"/>
            <a:ext cx="3142592" cy="2728452"/>
          </a:xfrm>
          <a:custGeom>
            <a:avLst/>
            <a:gdLst>
              <a:gd name="connsiteX0" fmla="*/ 0 w 3142592"/>
              <a:gd name="connsiteY0" fmla="*/ 0 h 2728452"/>
              <a:gd name="connsiteX1" fmla="*/ 607156 w 3142592"/>
              <a:gd name="connsiteY1" fmla="*/ 0 h 2728452"/>
              <a:gd name="connsiteX2" fmla="*/ 648382 w 3142592"/>
              <a:gd name="connsiteY2" fmla="*/ 1695913 h 2728452"/>
              <a:gd name="connsiteX3" fmla="*/ 659626 w 3142592"/>
              <a:gd name="connsiteY3" fmla="*/ 1697788 h 2728452"/>
              <a:gd name="connsiteX4" fmla="*/ 1354856 w 3142592"/>
              <a:gd name="connsiteY4" fmla="*/ 0 h 2728452"/>
              <a:gd name="connsiteX5" fmla="*/ 1787736 w 3142592"/>
              <a:gd name="connsiteY5" fmla="*/ 0 h 2728452"/>
              <a:gd name="connsiteX6" fmla="*/ 1943273 w 3142592"/>
              <a:gd name="connsiteY6" fmla="*/ 1699661 h 2728452"/>
              <a:gd name="connsiteX7" fmla="*/ 1954517 w 3142592"/>
              <a:gd name="connsiteY7" fmla="*/ 1699661 h 2728452"/>
              <a:gd name="connsiteX8" fmla="*/ 2539184 w 3142592"/>
              <a:gd name="connsiteY8" fmla="*/ 0 h 2728452"/>
              <a:gd name="connsiteX9" fmla="*/ 3142592 w 3142592"/>
              <a:gd name="connsiteY9" fmla="*/ 0 h 2728452"/>
              <a:gd name="connsiteX10" fmla="*/ 2132541 w 3142592"/>
              <a:gd name="connsiteY10" fmla="*/ 2728452 h 2728452"/>
              <a:gd name="connsiteX11" fmla="*/ 1544124 w 3142592"/>
              <a:gd name="connsiteY11" fmla="*/ 2728452 h 2728452"/>
              <a:gd name="connsiteX12" fmla="*/ 1394209 w 3142592"/>
              <a:gd name="connsiteY12" fmla="*/ 1129984 h 2728452"/>
              <a:gd name="connsiteX13" fmla="*/ 1382965 w 3142592"/>
              <a:gd name="connsiteY13" fmla="*/ 1129984 h 2728452"/>
              <a:gd name="connsiteX14" fmla="*/ 727089 w 3142592"/>
              <a:gd name="connsiteY14" fmla="*/ 2728452 h 2728452"/>
              <a:gd name="connsiteX15" fmla="*/ 138672 w 3142592"/>
              <a:gd name="connsiteY15" fmla="*/ 2728452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2592" h="2728452">
                <a:moveTo>
                  <a:pt x="0" y="0"/>
                </a:moveTo>
                <a:lnTo>
                  <a:pt x="607156" y="0"/>
                </a:lnTo>
                <a:lnTo>
                  <a:pt x="648382" y="1695913"/>
                </a:lnTo>
                <a:lnTo>
                  <a:pt x="659626" y="1697788"/>
                </a:lnTo>
                <a:lnTo>
                  <a:pt x="1354856" y="0"/>
                </a:lnTo>
                <a:lnTo>
                  <a:pt x="1787736" y="0"/>
                </a:lnTo>
                <a:lnTo>
                  <a:pt x="1943273" y="1699661"/>
                </a:lnTo>
                <a:lnTo>
                  <a:pt x="1954517" y="1699661"/>
                </a:lnTo>
                <a:lnTo>
                  <a:pt x="2539184" y="0"/>
                </a:lnTo>
                <a:lnTo>
                  <a:pt x="3142592" y="0"/>
                </a:lnTo>
                <a:lnTo>
                  <a:pt x="2132541" y="2728452"/>
                </a:lnTo>
                <a:lnTo>
                  <a:pt x="1544124" y="2728452"/>
                </a:lnTo>
                <a:lnTo>
                  <a:pt x="1394209" y="1129984"/>
                </a:lnTo>
                <a:lnTo>
                  <a:pt x="1382965" y="1129984"/>
                </a:lnTo>
                <a:lnTo>
                  <a:pt x="727089" y="2728452"/>
                </a:lnTo>
                <a:lnTo>
                  <a:pt x="138672" y="27284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EFC2C-1525-4006-A12B-10B8FFD247AB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9EB8C9-E376-45F6-B5E5-B5DB96BA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794" y="1691639"/>
            <a:ext cx="2875028" cy="3474722"/>
          </a:xfrm>
          <a:custGeom>
            <a:avLst/>
            <a:gdLst>
              <a:gd name="connsiteX0" fmla="*/ 1576354 w 2875028"/>
              <a:gd name="connsiteY0" fmla="*/ 603090 h 3474722"/>
              <a:gd name="connsiteX1" fmla="*/ 1162310 w 2875028"/>
              <a:gd name="connsiteY1" fmla="*/ 828088 h 3474722"/>
              <a:gd name="connsiteX2" fmla="*/ 926873 w 2875028"/>
              <a:gd name="connsiteY2" fmla="*/ 1428857 h 3474722"/>
              <a:gd name="connsiteX3" fmla="*/ 803937 w 2875028"/>
              <a:gd name="connsiteY3" fmla="*/ 2041226 h 3474722"/>
              <a:gd name="connsiteX4" fmla="*/ 858446 w 2875028"/>
              <a:gd name="connsiteY4" fmla="*/ 2646635 h 3474722"/>
              <a:gd name="connsiteX5" fmla="*/ 1279450 w 2875028"/>
              <a:gd name="connsiteY5" fmla="*/ 2871634 h 3474722"/>
              <a:gd name="connsiteX6" fmla="*/ 1701611 w 2875028"/>
              <a:gd name="connsiteY6" fmla="*/ 2641996 h 3474722"/>
              <a:gd name="connsiteX7" fmla="*/ 1949806 w 2875028"/>
              <a:gd name="connsiteY7" fmla="*/ 2041226 h 3474722"/>
              <a:gd name="connsiteX8" fmla="*/ 2072744 w 2875028"/>
              <a:gd name="connsiteY8" fmla="*/ 1428857 h 3474722"/>
              <a:gd name="connsiteX9" fmla="*/ 2004317 w 2875028"/>
              <a:gd name="connsiteY9" fmla="*/ 830408 h 3474722"/>
              <a:gd name="connsiteX10" fmla="*/ 1576354 w 2875028"/>
              <a:gd name="connsiteY10" fmla="*/ 603090 h 3474722"/>
              <a:gd name="connsiteX11" fmla="*/ 1696973 w 2875028"/>
              <a:gd name="connsiteY11" fmla="*/ 0 h 3474722"/>
              <a:gd name="connsiteX12" fmla="*/ 2613203 w 2875028"/>
              <a:gd name="connsiteY12" fmla="*/ 416364 h 3474722"/>
              <a:gd name="connsiteX13" fmla="*/ 2845162 w 2875028"/>
              <a:gd name="connsiteY13" fmla="*/ 1433496 h 3474722"/>
              <a:gd name="connsiteX14" fmla="*/ 2722224 w 2875028"/>
              <a:gd name="connsiteY14" fmla="*/ 2041226 h 3474722"/>
              <a:gd name="connsiteX15" fmla="*/ 2173645 w 2875028"/>
              <a:gd name="connsiteY15" fmla="*/ 3093153 h 3474722"/>
              <a:gd name="connsiteX16" fmla="*/ 1158832 w 2875028"/>
              <a:gd name="connsiteY16" fmla="*/ 3474722 h 3474722"/>
              <a:gd name="connsiteX17" fmla="*/ 251878 w 2875028"/>
              <a:gd name="connsiteY17" fmla="*/ 3060678 h 3474722"/>
              <a:gd name="connsiteX18" fmla="*/ 31519 w 2875028"/>
              <a:gd name="connsiteY18" fmla="*/ 2041226 h 3474722"/>
              <a:gd name="connsiteX19" fmla="*/ 154455 w 2875028"/>
              <a:gd name="connsiteY19" fmla="*/ 1433496 h 3474722"/>
              <a:gd name="connsiteX20" fmla="*/ 692596 w 2875028"/>
              <a:gd name="connsiteY20" fmla="*/ 380410 h 3474722"/>
              <a:gd name="connsiteX21" fmla="*/ 1696973 w 2875028"/>
              <a:gd name="connsiteY21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5028" h="3474722">
                <a:moveTo>
                  <a:pt x="1576354" y="603090"/>
                </a:moveTo>
                <a:cubicBezTo>
                  <a:pt x="1407799" y="603090"/>
                  <a:pt x="1269784" y="678089"/>
                  <a:pt x="1162310" y="828088"/>
                </a:cubicBezTo>
                <a:cubicBezTo>
                  <a:pt x="1054837" y="978088"/>
                  <a:pt x="976358" y="1178343"/>
                  <a:pt x="926873" y="1428857"/>
                </a:cubicBezTo>
                <a:lnTo>
                  <a:pt x="803937" y="2041226"/>
                </a:lnTo>
                <a:cubicBezTo>
                  <a:pt x="752906" y="2294832"/>
                  <a:pt x="771075" y="2496635"/>
                  <a:pt x="858446" y="2646635"/>
                </a:cubicBezTo>
                <a:cubicBezTo>
                  <a:pt x="945816" y="2796633"/>
                  <a:pt x="1086152" y="2871634"/>
                  <a:pt x="1279450" y="2871634"/>
                </a:cubicBezTo>
                <a:cubicBezTo>
                  <a:pt x="1444912" y="2871634"/>
                  <a:pt x="1585632" y="2795088"/>
                  <a:pt x="1701611" y="2641996"/>
                </a:cubicBezTo>
                <a:cubicBezTo>
                  <a:pt x="1817591" y="2488903"/>
                  <a:pt x="1900321" y="2288647"/>
                  <a:pt x="1949806" y="2041226"/>
                </a:cubicBezTo>
                <a:lnTo>
                  <a:pt x="2072744" y="1428857"/>
                </a:lnTo>
                <a:cubicBezTo>
                  <a:pt x="2122228" y="1181438"/>
                  <a:pt x="2099418" y="981953"/>
                  <a:pt x="2004317" y="830408"/>
                </a:cubicBezTo>
                <a:cubicBezTo>
                  <a:pt x="1909214" y="678863"/>
                  <a:pt x="1766559" y="603090"/>
                  <a:pt x="1576354" y="603090"/>
                </a:cubicBezTo>
                <a:close/>
                <a:moveTo>
                  <a:pt x="1696973" y="0"/>
                </a:moveTo>
                <a:cubicBezTo>
                  <a:pt x="2074291" y="0"/>
                  <a:pt x="2379700" y="138789"/>
                  <a:pt x="2613203" y="416364"/>
                </a:cubicBezTo>
                <a:cubicBezTo>
                  <a:pt x="2846707" y="693940"/>
                  <a:pt x="2924027" y="1032985"/>
                  <a:pt x="2845162" y="1433496"/>
                </a:cubicBezTo>
                <a:lnTo>
                  <a:pt x="2722224" y="2041226"/>
                </a:lnTo>
                <a:cubicBezTo>
                  <a:pt x="2632534" y="2488130"/>
                  <a:pt x="2449674" y="2838772"/>
                  <a:pt x="2173645" y="3093153"/>
                </a:cubicBezTo>
                <a:cubicBezTo>
                  <a:pt x="1897615" y="3347532"/>
                  <a:pt x="1559344" y="3474722"/>
                  <a:pt x="1158832" y="3474722"/>
                </a:cubicBezTo>
                <a:cubicBezTo>
                  <a:pt x="781514" y="3474722"/>
                  <a:pt x="479196" y="3336709"/>
                  <a:pt x="251878" y="3060678"/>
                </a:cubicBezTo>
                <a:cubicBezTo>
                  <a:pt x="24559" y="2784650"/>
                  <a:pt x="-48893" y="2444832"/>
                  <a:pt x="31519" y="2041226"/>
                </a:cubicBezTo>
                <a:lnTo>
                  <a:pt x="154455" y="1433496"/>
                </a:lnTo>
                <a:cubicBezTo>
                  <a:pt x="244145" y="985045"/>
                  <a:pt x="423525" y="634018"/>
                  <a:pt x="692596" y="380410"/>
                </a:cubicBezTo>
                <a:cubicBezTo>
                  <a:pt x="961666" y="126804"/>
                  <a:pt x="1296460" y="0"/>
                  <a:pt x="1696973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35C73-4EA8-4AEE-8F7D-14708CD869DD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BF2ABD-4293-4469-9F8D-91887A974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058" y="1740351"/>
            <a:ext cx="2500500" cy="3377298"/>
          </a:xfrm>
          <a:custGeom>
            <a:avLst/>
            <a:gdLst>
              <a:gd name="connsiteX0" fmla="*/ 120620 w 2500500"/>
              <a:gd name="connsiteY0" fmla="*/ 0 h 3377298"/>
              <a:gd name="connsiteX1" fmla="*/ 2500500 w 2500500"/>
              <a:gd name="connsiteY1" fmla="*/ 0 h 3377298"/>
              <a:gd name="connsiteX2" fmla="*/ 2379883 w 2500500"/>
              <a:gd name="connsiteY2" fmla="*/ 603090 h 3377298"/>
              <a:gd name="connsiteX3" fmla="*/ 1574990 w 2500500"/>
              <a:gd name="connsiteY3" fmla="*/ 603090 h 3377298"/>
              <a:gd name="connsiteX4" fmla="*/ 1020613 w 2500500"/>
              <a:gd name="connsiteY4" fmla="*/ 3377298 h 3377298"/>
              <a:gd name="connsiteX5" fmla="*/ 243556 w 2500500"/>
              <a:gd name="connsiteY5" fmla="*/ 3377298 h 3377298"/>
              <a:gd name="connsiteX6" fmla="*/ 797933 w 2500500"/>
              <a:gd name="connsiteY6" fmla="*/ 603090 h 3377298"/>
              <a:gd name="connsiteX7" fmla="*/ 0 w 2500500"/>
              <a:gd name="connsiteY7" fmla="*/ 603090 h 3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500" h="3377298">
                <a:moveTo>
                  <a:pt x="120620" y="0"/>
                </a:moveTo>
                <a:lnTo>
                  <a:pt x="2500500" y="0"/>
                </a:lnTo>
                <a:lnTo>
                  <a:pt x="2379883" y="603090"/>
                </a:lnTo>
                <a:lnTo>
                  <a:pt x="1574990" y="603090"/>
                </a:lnTo>
                <a:lnTo>
                  <a:pt x="1020613" y="3377298"/>
                </a:lnTo>
                <a:lnTo>
                  <a:pt x="243556" y="3377298"/>
                </a:lnTo>
                <a:lnTo>
                  <a:pt x="797933" y="603090"/>
                </a:lnTo>
                <a:lnTo>
                  <a:pt x="0" y="60309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F20A7-D01E-4DAC-A087-F21B75D21FB3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9E6643-30C5-454E-96C4-7A89A4B16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852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D42C6-9CEB-4B58-A419-D82D5630A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614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D2861-2D27-4F40-BAFE-2981588BEE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F05651-8CC4-412E-8F41-C33EEFB1706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99">
              <a:extLst>
                <a:ext uri="{FF2B5EF4-FFF2-40B4-BE49-F238E27FC236}">
                  <a16:creationId xmlns:a16="http://schemas.microsoft.com/office/drawing/2014/main" id="{3DE3541C-47AE-4BB7-A30D-2585A6421AD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23FFC3-4A77-4FC0-8DF7-B7BC5A7B7E0F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60190-B236-4E48-AE65-C425CF96D2B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BAB67F-A113-475E-A181-78D344CBD8D1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167C09D1-5B3C-4A98-855C-4411BB9D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B127E0-F072-4813-A467-9062274F6A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84F6-FC91-4336-84E7-95843506D777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B9793F1D-C94F-4F20-926E-2197C82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1E12DE-1C78-4A3A-91E9-E6B3A68012A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C123A8-C40C-450B-BA35-BE4BA8F9CFE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0F4E81-FADE-4DAE-BE06-F9FB0A8E9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275" y="1149328"/>
            <a:ext cx="4778543" cy="1807233"/>
          </a:xfrm>
          <a:custGeom>
            <a:avLst/>
            <a:gdLst>
              <a:gd name="connsiteX0" fmla="*/ 0 w 4778543"/>
              <a:gd name="connsiteY0" fmla="*/ 0 h 1807233"/>
              <a:gd name="connsiteX1" fmla="*/ 4778543 w 4778543"/>
              <a:gd name="connsiteY1" fmla="*/ 0 h 1807233"/>
              <a:gd name="connsiteX2" fmla="*/ 4778543 w 4778543"/>
              <a:gd name="connsiteY2" fmla="*/ 1807233 h 1807233"/>
              <a:gd name="connsiteX3" fmla="*/ 0 w 4778543"/>
              <a:gd name="connsiteY3" fmla="*/ 1807233 h 180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543" h="1807233">
                <a:moveTo>
                  <a:pt x="0" y="0"/>
                </a:moveTo>
                <a:lnTo>
                  <a:pt x="4778543" y="0"/>
                </a:lnTo>
                <a:lnTo>
                  <a:pt x="4778543" y="1807233"/>
                </a:lnTo>
                <a:lnTo>
                  <a:pt x="0" y="180723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44EB72-D84D-4183-8FE7-F4EE211B78F4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5DED45-E408-0449-9D43-76390917A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E663F002-78C3-0045-BCFD-E000BE361C78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1997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1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7BDD32-A0D2-42E4-B4A0-AFB8E2BC5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073" y="1224116"/>
            <a:ext cx="2300509" cy="4409768"/>
          </a:xfrm>
          <a:custGeom>
            <a:avLst/>
            <a:gdLst>
              <a:gd name="connsiteX0" fmla="*/ 0 w 2300509"/>
              <a:gd name="connsiteY0" fmla="*/ 0 h 4409768"/>
              <a:gd name="connsiteX1" fmla="*/ 2300509 w 2300509"/>
              <a:gd name="connsiteY1" fmla="*/ 0 h 4409768"/>
              <a:gd name="connsiteX2" fmla="*/ 2300509 w 2300509"/>
              <a:gd name="connsiteY2" fmla="*/ 4409768 h 4409768"/>
              <a:gd name="connsiteX3" fmla="*/ 0 w 2300509"/>
              <a:gd name="connsiteY3" fmla="*/ 4409768 h 4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509" h="4409768">
                <a:moveTo>
                  <a:pt x="0" y="0"/>
                </a:moveTo>
                <a:lnTo>
                  <a:pt x="2300509" y="0"/>
                </a:lnTo>
                <a:lnTo>
                  <a:pt x="2300509" y="4409768"/>
                </a:lnTo>
                <a:lnTo>
                  <a:pt x="0" y="440976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508000" dist="368300" dir="2700000" sx="93000" sy="93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ADA32B-853D-4850-9C96-F6D47B7EB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3885" y="693174"/>
            <a:ext cx="2951747" cy="5471652"/>
          </a:xfrm>
          <a:custGeom>
            <a:avLst/>
            <a:gdLst>
              <a:gd name="connsiteX0" fmla="*/ 0 w 2951747"/>
              <a:gd name="connsiteY0" fmla="*/ 0 h 5471652"/>
              <a:gd name="connsiteX1" fmla="*/ 2951747 w 2951747"/>
              <a:gd name="connsiteY1" fmla="*/ 0 h 5471652"/>
              <a:gd name="connsiteX2" fmla="*/ 2951747 w 2951747"/>
              <a:gd name="connsiteY2" fmla="*/ 5471652 h 5471652"/>
              <a:gd name="connsiteX3" fmla="*/ 0 w 2951747"/>
              <a:gd name="connsiteY3" fmla="*/ 5471652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47" h="5471652">
                <a:moveTo>
                  <a:pt x="0" y="0"/>
                </a:moveTo>
                <a:lnTo>
                  <a:pt x="2951747" y="0"/>
                </a:lnTo>
                <a:lnTo>
                  <a:pt x="2951747" y="5471652"/>
                </a:lnTo>
                <a:lnTo>
                  <a:pt x="0" y="54716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117600" dist="825500" dir="2700000" sx="88000" sy="88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B9A00D9-23E7-416B-AB1C-942404E9DD25}"/>
              </a:ext>
            </a:extLst>
          </p:cNvPr>
          <p:cNvSpPr/>
          <p:nvPr userDrawn="1"/>
        </p:nvSpPr>
        <p:spPr>
          <a:xfrm flipH="1" flipV="1">
            <a:off x="5945460" y="-1"/>
            <a:ext cx="6246540" cy="6246540"/>
          </a:xfrm>
          <a:prstGeom prst="rtTriangle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114F4D-B3C5-490F-865E-5EB18123D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688" y="2059151"/>
            <a:ext cx="2769772" cy="2769772"/>
          </a:xfrm>
          <a:custGeom>
            <a:avLst/>
            <a:gdLst>
              <a:gd name="connsiteX0" fmla="*/ 1384886 w 2769772"/>
              <a:gd name="connsiteY0" fmla="*/ 0 h 2769772"/>
              <a:gd name="connsiteX1" fmla="*/ 2769772 w 2769772"/>
              <a:gd name="connsiteY1" fmla="*/ 1384886 h 2769772"/>
              <a:gd name="connsiteX2" fmla="*/ 1384886 w 2769772"/>
              <a:gd name="connsiteY2" fmla="*/ 2769772 h 2769772"/>
              <a:gd name="connsiteX3" fmla="*/ 0 w 2769772"/>
              <a:gd name="connsiteY3" fmla="*/ 1384886 h 2769772"/>
              <a:gd name="connsiteX4" fmla="*/ 1384886 w 2769772"/>
              <a:gd name="connsiteY4" fmla="*/ 0 h 276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72" h="2769772">
                <a:moveTo>
                  <a:pt x="1384886" y="0"/>
                </a:moveTo>
                <a:cubicBezTo>
                  <a:pt x="2149737" y="0"/>
                  <a:pt x="2769772" y="620035"/>
                  <a:pt x="2769772" y="1384886"/>
                </a:cubicBezTo>
                <a:cubicBezTo>
                  <a:pt x="2769772" y="2149737"/>
                  <a:pt x="2149737" y="2769772"/>
                  <a:pt x="1384886" y="2769772"/>
                </a:cubicBezTo>
                <a:cubicBezTo>
                  <a:pt x="620035" y="2769772"/>
                  <a:pt x="0" y="2149737"/>
                  <a:pt x="0" y="1384886"/>
                </a:cubicBezTo>
                <a:cubicBezTo>
                  <a:pt x="0" y="620035"/>
                  <a:pt x="620035" y="0"/>
                  <a:pt x="1384886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E0721C-A7D6-4245-A5D4-47517C2A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92DA5-6923-483A-A5EA-6A900B86222D}"/>
              </a:ext>
            </a:extLst>
          </p:cNvPr>
          <p:cNvSpPr/>
          <p:nvPr userDrawn="1"/>
        </p:nvSpPr>
        <p:spPr>
          <a:xfrm>
            <a:off x="0" y="3030583"/>
            <a:ext cx="12192000" cy="3086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6BA14E-6E92-46C9-91C5-47AE5F794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2514" y="0"/>
            <a:ext cx="5009486" cy="6858000"/>
          </a:xfrm>
          <a:custGeom>
            <a:avLst/>
            <a:gdLst>
              <a:gd name="connsiteX0" fmla="*/ 0 w 5009486"/>
              <a:gd name="connsiteY0" fmla="*/ 0 h 6858000"/>
              <a:gd name="connsiteX1" fmla="*/ 5009486 w 5009486"/>
              <a:gd name="connsiteY1" fmla="*/ 0 h 6858000"/>
              <a:gd name="connsiteX2" fmla="*/ 5009486 w 5009486"/>
              <a:gd name="connsiteY2" fmla="*/ 6858000 h 6858000"/>
              <a:gd name="connsiteX3" fmla="*/ 0 w 5009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486" h="6858000">
                <a:moveTo>
                  <a:pt x="0" y="0"/>
                </a:moveTo>
                <a:lnTo>
                  <a:pt x="5009486" y="0"/>
                </a:lnTo>
                <a:lnTo>
                  <a:pt x="5009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E98E8BE-1DEA-48B5-A8B8-9CEBE7208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846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A873D-4923-4991-A41B-03F540C6509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9B06C9-55CF-4E01-8807-6764528FC7E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4A5FBC64-FFB6-45A2-9A0E-83B87744B9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94CDF8-A60B-485E-88D0-B10E75F87D2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A71AF-CD2E-4665-8DB5-55D9B1F9A614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F9C39E-FE89-4659-933F-3BE4A7D1555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1930BABF-EC15-4B35-A655-57DDB0A8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FE288-6C69-450B-96D8-ED31AC6160EF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281E9D-E663-4801-A632-8D6108FD113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173260E8-823C-4234-A102-CA186839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14441A-3766-4174-8909-B5E04B1D53B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EF9BA2-95C7-4729-9A77-F37314F1EF9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5D8C2-B61A-4AFF-9551-86C3D6F03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400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0666FE-9AF3-4487-B3E2-57575927B56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421ED6-0BC7-43B4-B31B-36039F39390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777AE1B1-A399-4DBB-A791-0ACC5F9434E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A83F95-74A7-49C6-9879-78D54776A96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30222-24AE-4014-AB44-F0E264292455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CC0707-037D-40E2-9DA2-9F8BEDF9B9E8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DA2FFC2E-FF65-4ECA-91D8-6C87FDC3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E2558F-9E02-46C6-86E0-FD71434E4AD0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38C98E-DA43-46A8-B0D4-0AC023C827D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A2BDB13E-B9F4-4358-B778-E891567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0E613E-3445-40BA-A90E-98C7D88F5B87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F95C0E-753E-40E0-8651-CA4D0CF7FA9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0985B-F7E2-406F-9CCE-E65A1917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1074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2378780-64E5-47BB-BB19-DBCCB96B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954" y="430231"/>
            <a:ext cx="5427974" cy="5480712"/>
          </a:xfrm>
          <a:custGeom>
            <a:avLst/>
            <a:gdLst>
              <a:gd name="connsiteX0" fmla="*/ 0 w 10078064"/>
              <a:gd name="connsiteY0" fmla="*/ 0 h 3200400"/>
              <a:gd name="connsiteX1" fmla="*/ 10078064 w 10078064"/>
              <a:gd name="connsiteY1" fmla="*/ 0 h 3200400"/>
              <a:gd name="connsiteX2" fmla="*/ 10078064 w 10078064"/>
              <a:gd name="connsiteY2" fmla="*/ 3200400 h 3200400"/>
              <a:gd name="connsiteX3" fmla="*/ 0 w 100780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4" h="3200400">
                <a:moveTo>
                  <a:pt x="0" y="0"/>
                </a:moveTo>
                <a:lnTo>
                  <a:pt x="10078064" y="0"/>
                </a:lnTo>
                <a:lnTo>
                  <a:pt x="10078064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F4475-F229-074B-983D-D92CBE4E6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CA1B3-140B-42CA-9F8A-4CAACD75D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92477"/>
            <a:ext cx="12192000" cy="436552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55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9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64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16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CE3CCE-2BF1-6642-835A-AF43A51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AE6-7869-404E-89AF-E979F5728ACF}" type="datetimeFigureOut">
              <a:rPr lang="en-US"/>
              <a:pPr>
                <a:defRPr/>
              </a:pPr>
              <a:t>6/18/20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238AE-D9B2-4C4A-B4C6-09EA259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31AE2-773C-9745-8FBA-4ACABA69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3352-6E2A-1642-9070-773B1D9AC8B9}" type="slidenum">
              <a:rPr lang="en-US" altLang="en-GE"/>
              <a:pPr/>
              <a:t>‹#›</a:t>
            </a:fld>
            <a:endParaRPr lang="en-US" altLang="en-GE"/>
          </a:p>
        </p:txBody>
      </p:sp>
    </p:spTree>
    <p:extLst>
      <p:ext uri="{BB962C8B-B14F-4D97-AF65-F5344CB8AC3E}">
        <p14:creationId xmlns:p14="http://schemas.microsoft.com/office/powerpoint/2010/main" val="250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9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EE9789-1330-4C0B-9511-566A93DF372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BD0E01-3045-4B50-85C9-51BD26DC919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698CF333-1FB9-401C-8CE3-76225999F65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013B20B-2426-441D-A832-38217D7CD151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AABFF-F11C-4D96-BE23-926B1C421469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636185-7171-42EC-9B89-601B1D3DD340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C74D5CEB-A30A-407C-BBF9-452262B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8794E-AB10-4F59-94B2-77A405960A2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523932-8E76-426D-BC2A-906CAA5B2DCD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4FC34D7-2EE7-474B-8E76-1F92F1B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350BC8-173D-4399-B994-92BD60B55D7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D243B"/>
            </a:fgClr>
            <a:bgClr>
              <a:srgbClr val="09192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BE588C-6B2B-4E92-BE6B-9DFDA8556EF2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D2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6ECABA-BC08-4CB3-91D5-8A5D08E3BFF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0E2090-A380-45B1-9369-7B42BDCC988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22FE3F23-11F9-4722-AA6F-75E15C9A8F5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628A7C-7DFC-4D73-83FE-E43D6E6C40DD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15160-42CB-4AC9-8244-6AB80B818F3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1AA219-1C1A-4029-980F-2B392A66653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775B36DA-B50C-484E-ABBA-7D9CBB78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3AA25A-3FC9-4E92-BED3-C4B67AEDBBD8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C3DBC-7C6A-4884-B0D6-2213F887C81B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25F09F7-5F05-4BD9-8ABB-61E8DBC6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6B8174-225D-488E-8A90-1266B7CD315D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91929"/>
            </a:fgClr>
            <a:bgClr>
              <a:srgbClr val="0D243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652C42-3B56-4C16-8FEE-68EEE1639939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09D23A-9750-4E78-89AA-537B923F66A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8F4633A-179C-4F7F-80A9-280FC02C338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DFE69D57-4DA9-4FF1-B985-5D37E6EB0AE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211B88-4C30-490C-963F-2D93673C73D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8F761-3547-469F-9B0E-F5C5F3BE0B2C}"/>
              </a:ext>
            </a:extLst>
          </p:cNvPr>
          <p:cNvSpPr txBox="1"/>
          <p:nvPr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A2096458-AAE2-418D-BBC5-CB3CF0A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6D7B7-920B-4C34-99BA-0871BD4D49FC}"/>
              </a:ext>
            </a:extLst>
          </p:cNvPr>
          <p:cNvSpPr txBox="1"/>
          <p:nvPr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24748701-8576-419C-B8B8-3FF2485E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CB2B74-B13C-416E-9272-06BAAF13AF8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DBF54-BF79-48D3-A2AF-1C2859B3285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F21D5F-8732-4EF5-AD21-AE7D926B49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ECF0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563A0-3DF6-334E-8A87-DA8D112D3E53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9" r:id="rId2"/>
    <p:sldLayoutId id="2147483679" r:id="rId3"/>
    <p:sldLayoutId id="2147483649" r:id="rId4"/>
    <p:sldLayoutId id="2147483650" r:id="rId5"/>
    <p:sldLayoutId id="2147483673" r:id="rId6"/>
    <p:sldLayoutId id="2147483651" r:id="rId7"/>
    <p:sldLayoutId id="2147483652" r:id="rId8"/>
    <p:sldLayoutId id="2147483653" r:id="rId9"/>
    <p:sldLayoutId id="2147483683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5" r:id="rId30"/>
    <p:sldLayoutId id="2147483676" r:id="rId31"/>
    <p:sldLayoutId id="2147483677" r:id="rId32"/>
    <p:sldLayoutId id="2147483689" r:id="rId33"/>
    <p:sldLayoutId id="2147483678" r:id="rId34"/>
    <p:sldLayoutId id="2147483680" r:id="rId35"/>
    <p:sldLayoutId id="2147483681" r:id="rId36"/>
    <p:sldLayoutId id="2147483682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90" r:id="rId43"/>
    <p:sldLayoutId id="2147483691" r:id="rId44"/>
    <p:sldLayoutId id="2147483702" r:id="rId45"/>
    <p:sldLayoutId id="2147483703" r:id="rId46"/>
    <p:sldLayoutId id="2147483704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700" r:id="rId55"/>
    <p:sldLayoutId id="2147483701" r:id="rId56"/>
    <p:sldLayoutId id="2147483705" r:id="rId57"/>
    <p:sldLayoutId id="2147483706" r:id="rId58"/>
    <p:sldLayoutId id="2147483707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7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cidh/whoda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0F3930D-0BD6-4FBD-B9A6-2F125FA86D69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gradFill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80B30C-298B-457B-B4F9-8E93C9231E61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CB34B6-71C3-0043-AA8C-64C119AECB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74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236948" y="1674779"/>
            <a:ext cx="6353364" cy="923755"/>
            <a:chOff x="7796790" y="2655703"/>
            <a:chExt cx="3780694" cy="3765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655703"/>
              <a:ext cx="3780694" cy="376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851677" y="2671063"/>
              <a:ext cx="3725807" cy="33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გაიზარდა სოციალური სერვისების (დღის ცენტრები, ადრეული ინტერვენცია, ბავშვთა აბილიტაცია/რეაბილიტაცია, სათემო ორგანიზავიები) რაოდენობა და გეოგრაფიული ხელმისაწვდომობა. ბენეფიციარებს სერვისები მიეწოდება 200-მდე ორგანიზაციის მიერ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236948" y="2844255"/>
            <a:ext cx="6353364" cy="1043999"/>
            <a:chOff x="7579196" y="3122859"/>
            <a:chExt cx="3780694" cy="6623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122859"/>
              <a:ext cx="3780694" cy="66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633911" y="3190424"/>
              <a:ext cx="3725979" cy="52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სოციალური სერვისების ხარისხის გაუმჯობესების მიზნით დაიხვეწა სხვადასხვა მომსახურების სტანდატრები (მათ შორის დღის ცენტრების, ადრეული ინტერვენციის, მძიმე და ღრმა შეზღუდული შესაძლებლობის მქონე ბავშვთა სადღერამისო მომსახურების)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236948" y="4013737"/>
            <a:ext cx="6353364" cy="677132"/>
            <a:chOff x="7796790" y="3958977"/>
            <a:chExt cx="3780694" cy="3848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384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851504" y="4027310"/>
              <a:ext cx="3725979" cy="26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გაიზარდა სერვისების დაფინანსება (დღის ცენტრების, დედათა და ბავშვთა თავშესაფრის, სათემო ორგანიზაციების)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236948" y="4811104"/>
            <a:ext cx="6353364" cy="1544243"/>
            <a:chOff x="7796790" y="4730994"/>
            <a:chExt cx="3780694" cy="5781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4"/>
              <a:ext cx="3780694" cy="578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851504" y="4764145"/>
              <a:ext cx="3725979" cy="51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58-მდე გაიზარდა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შშმ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პირთა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საოჯახო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ტიპის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დამოუკიდებელი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ცხოვრების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ხელშემწყობი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მომსახურებით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უზრუნველყოფის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კომპონენტში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58-მდე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გაიზარდა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ბენეფიციართა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ლიმიტი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.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შესაბამისად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შეიქმნება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რამდენიმე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ახალი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სერვისი</a:t>
              </a:r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, ძირითადად ფსიქიატრიული სტაციონარული მომსახურების მიმწოდებელ დაწესებულებაში მკურნალობაზე მყოფი პირებისთვის,  რომლებიც აღარ საჭიროებენ სტაციონარულ მომსახურებას  და ფსიქიკური დარღვევების მქონე შშმ პირთა თავშესაფარში მყოფი პირებისთვის.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926081" y="135864"/>
            <a:ext cx="9265919" cy="1282696"/>
            <a:chOff x="592025" y="1905893"/>
            <a:chExt cx="5948516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592025" y="2266460"/>
              <a:ext cx="5737372" cy="430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სოციალური რეაბილიტაციის და ბავშვზე ზრუნვის პროგრამის გავლილი ეტაპები, სად ვართ დღეს და რა მიმართულებით ვვითარდებით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2ACFE-20F7-CD4A-BD06-C7B478B79251}"/>
              </a:ext>
            </a:extLst>
          </p:cNvPr>
          <p:cNvGrpSpPr/>
          <p:nvPr/>
        </p:nvGrpSpPr>
        <p:grpSpPr>
          <a:xfrm>
            <a:off x="6724176" y="1675658"/>
            <a:ext cx="5373479" cy="1351822"/>
            <a:chOff x="-3564436" y="1659411"/>
            <a:chExt cx="7498223" cy="33539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38FB2-D209-C244-86EC-C4EDC94010A9}"/>
                </a:ext>
              </a:extLst>
            </p:cNvPr>
            <p:cNvSpPr/>
            <p:nvPr/>
          </p:nvSpPr>
          <p:spPr>
            <a:xfrm>
              <a:off x="-3564436" y="1659411"/>
              <a:ext cx="7498223" cy="33539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07CCAF-6C3A-4748-BE5D-ED74B8BDCEC4}"/>
                </a:ext>
              </a:extLst>
            </p:cNvPr>
            <p:cNvSpPr txBox="1"/>
            <p:nvPr/>
          </p:nvSpPr>
          <p:spPr>
            <a:xfrm>
              <a:off x="-2382443" y="2187022"/>
              <a:ext cx="6129434" cy="206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ცვლილებები აუცილებელია პროგრამის კიდევ უფრო გაფართოვებისა და გრძელვადიანი მდგრადობისთვის </a:t>
              </a:r>
            </a:p>
          </p:txBody>
        </p: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E6279B7-E308-ED4A-923A-52F6C2DD7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79854"/>
              </p:ext>
            </p:extLst>
          </p:nvPr>
        </p:nvGraphicFramePr>
        <p:xfrm>
          <a:off x="6724175" y="3429000"/>
          <a:ext cx="5373479" cy="292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218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C93DAE25-CCF1-7943-B186-4C7963009B14}"/>
              </a:ext>
            </a:extLst>
          </p:cNvPr>
          <p:cNvSpPr txBox="1">
            <a:spLocks/>
          </p:cNvSpPr>
          <p:nvPr/>
        </p:nvSpPr>
        <p:spPr>
          <a:xfrm>
            <a:off x="1489662" y="198848"/>
            <a:ext cx="10123950" cy="7890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800" kern="1200">
                <a:solidFill>
                  <a:srgbClr val="038C77"/>
                </a:solidFill>
                <a:latin typeface="BPG DejaVu Sans" panose="020B06030308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  <a:t>სოციალური რეაბილიტაციისა </a:t>
            </a:r>
            <a:endParaRPr lang="en-US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</a:endParaRPr>
          </a:p>
          <a:p>
            <a:pPr algn="r"/>
            <a:r>
              <a:rPr lang="ka-GE" b="1" dirty="0">
                <a:solidFill>
                  <a:schemeClr val="accent5">
                    <a:lumMod val="75000"/>
                  </a:schemeClr>
                </a:solidFill>
              </a:rPr>
              <a:t>და ბავშვზე ზრუნვის მომსახურებები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A29A8F-AE0F-4204-A7A3-9D7A94E0DAA1}"/>
              </a:ext>
            </a:extLst>
          </p:cNvPr>
          <p:cNvGrpSpPr/>
          <p:nvPr/>
        </p:nvGrpSpPr>
        <p:grpSpPr>
          <a:xfrm>
            <a:off x="402167" y="1950776"/>
            <a:ext cx="3653207" cy="4386013"/>
            <a:chOff x="4449097" y="5043947"/>
            <a:chExt cx="3293806" cy="501022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65DD2E-9D16-4F9E-B9D3-8EF2DE4C182A}"/>
                </a:ext>
              </a:extLst>
            </p:cNvPr>
            <p:cNvSpPr/>
            <p:nvPr/>
          </p:nvSpPr>
          <p:spPr>
            <a:xfrm>
              <a:off x="4449097" y="5043947"/>
              <a:ext cx="3293806" cy="5010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364A30F-A096-45EB-B5A2-B9A5E993CE15}"/>
                </a:ext>
              </a:extLst>
            </p:cNvPr>
            <p:cNvGrpSpPr/>
            <p:nvPr/>
          </p:nvGrpSpPr>
          <p:grpSpPr>
            <a:xfrm>
              <a:off x="4556427" y="5043947"/>
              <a:ext cx="3124634" cy="3306622"/>
              <a:chOff x="4556427" y="5024072"/>
              <a:chExt cx="3124634" cy="330662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FE980E-5719-4C64-978C-8025AD5CF3E3}"/>
                  </a:ext>
                </a:extLst>
              </p:cNvPr>
              <p:cNvSpPr txBox="1"/>
              <p:nvPr/>
            </p:nvSpPr>
            <p:spPr>
              <a:xfrm>
                <a:off x="4556427" y="5799327"/>
                <a:ext cx="3124634" cy="25313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კრიზისულ მდგომარეობაშიმყოფი ბავშვიანი ოჯახების დახმარების ქვეპროგრამა.</a:t>
                </a:r>
                <a:endParaRPr lang="en-US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მზრუნველობამოკლებული ბავშვების რეინტეგრაციის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b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</a:b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დღის ცენტრებში მომსახურებით უზრუნველყოფის ქვეპროგრამა.</a:t>
                </a:r>
                <a:b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</a:br>
                <a:endParaRPr lang="en-US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b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</a:b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 </a:t>
                </a: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წლის განმავლობაში მომსახურებით სარგებლობს 4300 ბენეფიციარი</a:t>
                </a:r>
                <a:b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</a:b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606BF-B8BD-4E82-B445-E1BEB6A17907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59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ოჯახის გაძლიერების მომსახურებები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77BDF-FE5E-F541-9B97-D79F44954549}"/>
              </a:ext>
            </a:extLst>
          </p:cNvPr>
          <p:cNvGrpSpPr/>
          <p:nvPr/>
        </p:nvGrpSpPr>
        <p:grpSpPr>
          <a:xfrm>
            <a:off x="4181286" y="1950778"/>
            <a:ext cx="3653207" cy="4386013"/>
            <a:chOff x="4449097" y="5043946"/>
            <a:chExt cx="3293806" cy="50102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27841C-0E1C-7D44-AEBB-D9B79F783D57}"/>
                </a:ext>
              </a:extLst>
            </p:cNvPr>
            <p:cNvSpPr/>
            <p:nvPr/>
          </p:nvSpPr>
          <p:spPr>
            <a:xfrm>
              <a:off x="4449097" y="5043946"/>
              <a:ext cx="3293806" cy="5010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F9642D-45EA-1E46-AF9D-0D1750150E65}"/>
                </a:ext>
              </a:extLst>
            </p:cNvPr>
            <p:cNvGrpSpPr/>
            <p:nvPr/>
          </p:nvGrpSpPr>
          <p:grpSpPr>
            <a:xfrm>
              <a:off x="4449098" y="5043947"/>
              <a:ext cx="3293805" cy="4530697"/>
              <a:chOff x="4449098" y="5024072"/>
              <a:chExt cx="3293805" cy="453069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74E272-377B-1845-B48D-674680E5B16F}"/>
                  </a:ext>
                </a:extLst>
              </p:cNvPr>
              <p:cNvSpPr txBox="1"/>
              <p:nvPr/>
            </p:nvSpPr>
            <p:spPr>
              <a:xfrm>
                <a:off x="4494459" y="5799323"/>
                <a:ext cx="3159483" cy="375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ბავშვთა ადრეული განვითარების ხელშეწყობის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ბავშვთა რეაბილიტაცია/აბილიტაციის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ომის მონაწილეთა რეაბილიტაციის ხელშეწყობის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დღის ცენტრებში მომსახურებით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დამხმარე საშუალებებით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ყრუთა კომუნიკაციის ხელშეწყობის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განვითარების მძიმე და ღრმა შეფერხების მქონე ბავშვთა ბინაზე მოვლით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  </a:t>
                </a: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წლის განმავლობაში მომსახურებით სარგებლობს 6000 -მდე ბენეფიციარი</a:t>
                </a:r>
                <a:endParaRPr lang="en-US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C41CC8-8B60-5347-81C5-F2931CB9E134}"/>
                  </a:ext>
                </a:extLst>
              </p:cNvPr>
              <p:cNvSpPr txBox="1"/>
              <p:nvPr/>
            </p:nvSpPr>
            <p:spPr>
              <a:xfrm>
                <a:off x="4449098" y="5024072"/>
                <a:ext cx="3293805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მხარდაჭერის მომსახურებები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sp>
        <p:nvSpPr>
          <p:cNvPr id="69" name="Rectangle: Rounded Corners 34">
            <a:extLst>
              <a:ext uri="{FF2B5EF4-FFF2-40B4-BE49-F238E27FC236}">
                <a16:creationId xmlns:a16="http://schemas.microsoft.com/office/drawing/2014/main" id="{94333424-604D-7841-870D-22D27D25BCC0}"/>
              </a:ext>
            </a:extLst>
          </p:cNvPr>
          <p:cNvSpPr/>
          <p:nvPr/>
        </p:nvSpPr>
        <p:spPr>
          <a:xfrm>
            <a:off x="5448901" y="590094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64F33F-FA61-458C-AB60-14CEC66B8422}"/>
              </a:ext>
            </a:extLst>
          </p:cNvPr>
          <p:cNvGrpSpPr/>
          <p:nvPr/>
        </p:nvGrpSpPr>
        <p:grpSpPr>
          <a:xfrm>
            <a:off x="7960405" y="1950779"/>
            <a:ext cx="3653207" cy="4386010"/>
            <a:chOff x="4449097" y="5043947"/>
            <a:chExt cx="3293806" cy="501021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18613D-6D8B-481E-BB45-B81301F8FB1B}"/>
                </a:ext>
              </a:extLst>
            </p:cNvPr>
            <p:cNvSpPr/>
            <p:nvPr/>
          </p:nvSpPr>
          <p:spPr>
            <a:xfrm>
              <a:off x="4449097" y="5043947"/>
              <a:ext cx="3293806" cy="5010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F15AAFB-4439-4B13-B17D-55ADC628D13C}"/>
                </a:ext>
              </a:extLst>
            </p:cNvPr>
            <p:cNvGrpSpPr/>
            <p:nvPr/>
          </p:nvGrpSpPr>
          <p:grpSpPr>
            <a:xfrm>
              <a:off x="4535165" y="5043947"/>
              <a:ext cx="3141123" cy="4985966"/>
              <a:chOff x="4535165" y="5024072"/>
              <a:chExt cx="3141123" cy="498596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62EF6F-50C0-42D4-B923-99D21E2AE6BF}"/>
                  </a:ext>
                </a:extLst>
              </p:cNvPr>
              <p:cNvSpPr txBox="1"/>
              <p:nvPr/>
            </p:nvSpPr>
            <p:spPr>
              <a:xfrm>
                <a:off x="4535165" y="5621752"/>
                <a:ext cx="3141123" cy="4388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დედათა და ბავშვთა თავშესაფრით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მინდობით აღზრდის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მცირე საოჯახო ტიპის სახლებში მომსახურებით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marL="265113" indent="-176213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მიუსაფარ 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</a:t>
                </a: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ბავშვთა თავშესაფრით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  <a:endParaRPr lang="ka-GE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სათემო ორგანიზაციებში მომსახურებით უზრუნველყოფის ქვეპროგრამა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მძიმე და ღრმა შეზღუდული შესაძლებლობის ან ჯანმრთელობის პრობლემების მქონე ბავშვთა სპეციალიზებული საოჯახო ტიპის მომსახურების ქვეპროგრამა.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    </a:t>
                </a: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წლის განმავლობაში მომსახურებით </a:t>
                </a:r>
                <a:r>
                  <a:rPr lang="en-US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    </a:t>
                </a:r>
                <a:r>
                  <a:rPr lang="ka-GE" sz="1200" dirty="0">
                    <a:solidFill>
                      <a:schemeClr val="accent5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სარგებლობს 2400 -მდე ბენეფიციარი</a:t>
                </a:r>
                <a:endParaRPr lang="en-US" sz="1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130F72-25FD-40E5-A00C-CCEB5234AA3F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24-საათიანი სერვისები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pic>
        <p:nvPicPr>
          <p:cNvPr id="34" name="Picture 4" descr="E:\Users\Ljinjikhadze\Desktop\სააგენტოს პრეზენტაცია\სხვადასხვა\შშმპ.jpg">
            <a:extLst>
              <a:ext uri="{FF2B5EF4-FFF2-40B4-BE49-F238E27FC236}">
                <a16:creationId xmlns:a16="http://schemas.microsoft.com/office/drawing/2014/main" id="{9A44CF32-4BAE-8049-B253-0A4414B2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4" y="4752579"/>
            <a:ext cx="2032450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650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8297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შეზღუდული შესაძლებლობის მქონე პირების შეფასების </a:t>
            </a:r>
            <a:r>
              <a:rPr lang="ka-GE" sz="28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სოციალური მოდელი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6AE3AB-B951-7F41-8521-407D80F462B1}"/>
              </a:ext>
            </a:extLst>
          </p:cNvPr>
          <p:cNvGrpSpPr/>
          <p:nvPr/>
        </p:nvGrpSpPr>
        <p:grpSpPr>
          <a:xfrm>
            <a:off x="2978085" y="1914097"/>
            <a:ext cx="9213915" cy="4358687"/>
            <a:chOff x="2978085" y="1914097"/>
            <a:chExt cx="9213915" cy="435868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FD025E-5B10-4C4A-911F-E118E9926953}"/>
                </a:ext>
              </a:extLst>
            </p:cNvPr>
            <p:cNvSpPr/>
            <p:nvPr/>
          </p:nvSpPr>
          <p:spPr>
            <a:xfrm>
              <a:off x="2978085" y="1914097"/>
              <a:ext cx="9213915" cy="4358687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FA6E3-04F9-2E45-A47C-892C88C91E77}"/>
                </a:ext>
              </a:extLst>
            </p:cNvPr>
            <p:cNvSpPr txBox="1"/>
            <p:nvPr/>
          </p:nvSpPr>
          <p:spPr>
            <a:xfrm>
              <a:off x="3557016" y="2120019"/>
              <a:ext cx="6366419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შეზღუდული შესაძლებლობის შეფასებისა და სტატუსის განსაზღვრის ახალი მეთოდოლოგიისა და სისტემის პილოტირება განხორციელდა  აჭარის რეგიონში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ზრდასრული შშმ პირების შეფასებისთვის შერჩეული იქნა ინსტრუმენტი - 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Disability Assessment Schedule 2.0 (WHODAS 2.0)</a:t>
              </a:r>
              <a:endParaRPr lang="ka-GE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18 წლამდე ასაკის ბავშვებისათვს - MDS, რომელიც შემუშავდა ჯანმრთელობის მსოფლიო ორგანიზაციის კითხვარის -Model Disability Survey - მოდიფიცირების შედეგად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საფრანგეთის განვითარების სააგენტოს ტექნიკური მხარდაჭერით პილოტირება ხორციელდება სამცხე-ჯავახეთის რეგიონში;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ახალ საპილოტე რეგიონად განისაზღვრა შიდა ქართლი (გორი, ხაშური)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16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CA8CBD30-E6C8-CF45-B59A-DFC62DD5A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8193"/>
            <a:ext cx="5793384" cy="28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4724033" y="700234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776972" y="334163"/>
            <a:ext cx="11068594" cy="2061638"/>
            <a:chOff x="823284" y="-323421"/>
            <a:chExt cx="14757450" cy="23888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823284" y="1757635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163493" y="-323421"/>
              <a:ext cx="9417241" cy="139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36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ტეფიკინგი, ქალთა მიმართ და </a:t>
              </a:r>
              <a:r>
                <a:rPr lang="ka-GE" sz="36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ოჯახში ძალადობა</a:t>
              </a:r>
              <a:endParaRPr lang="en-GB" sz="36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40BDE8-D22E-824E-BFA4-BFBB4A7572D5}"/>
              </a:ext>
            </a:extLst>
          </p:cNvPr>
          <p:cNvGrpSpPr/>
          <p:nvPr/>
        </p:nvGrpSpPr>
        <p:grpSpPr>
          <a:xfrm>
            <a:off x="299269" y="5620298"/>
            <a:ext cx="6696456" cy="695042"/>
            <a:chOff x="299269" y="5620298"/>
            <a:chExt cx="6696456" cy="695042"/>
          </a:xfrm>
        </p:grpSpPr>
        <p:sp>
          <p:nvSpPr>
            <p:cNvPr id="25" name="Title 28">
              <a:extLst>
                <a:ext uri="{FF2B5EF4-FFF2-40B4-BE49-F238E27FC236}">
                  <a16:creationId xmlns:a16="http://schemas.microsoft.com/office/drawing/2014/main" id="{F62B1BE2-2658-3F4F-8B3D-E17BF8CA0F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9269" y="5620298"/>
              <a:ext cx="6696456" cy="69504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BPG DejaVu Sans" panose="020B0603030804020204" pitchFamily="34" charset="0"/>
                  <a:ea typeface="+mj-ea"/>
                  <a:cs typeface="+mj-cs"/>
                </a:rPr>
                <a:t>თავშესაფარი      თბილისი, გორი,  ქუთაისი,  ბათუმი ,  სიღნაღი    </a:t>
              </a:r>
              <a:br>
                <a:rPr kumimoji="0" lang="ka-G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BPG DejaVu Sans" panose="020B0603030804020204" pitchFamily="34" charset="0"/>
                  <a:ea typeface="+mj-ea"/>
                  <a:cs typeface="+mj-cs"/>
                </a:rPr>
              </a:br>
              <a:r>
                <a:rPr kumimoji="0" lang="ka-G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BPG DejaVu Sans" panose="020B0603030804020204" pitchFamily="34" charset="0"/>
                  <a:ea typeface="+mj-ea"/>
                  <a:cs typeface="+mj-cs"/>
                </a:rPr>
                <a:t>კრიზისული      თბილისი, გორი, ქუთაისი, ოზურგეთი, მარნეული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PG DejaVu Sans" panose="020B0603030804020204" pitchFamily="34" charset="0"/>
                <a:ea typeface="+mj-ea"/>
                <a:cs typeface="+mj-cs"/>
              </a:endParaRPr>
            </a:p>
          </p:txBody>
        </p:sp>
        <p:pic>
          <p:nvPicPr>
            <p:cNvPr id="29" name="Picture 3" descr="E:\Users\Ljinjikhadze\Desktop\16 დღიანი კამპანია 2019 წ\google-location-icon-location-icon.png">
              <a:extLst>
                <a:ext uri="{FF2B5EF4-FFF2-40B4-BE49-F238E27FC236}">
                  <a16:creationId xmlns:a16="http://schemas.microsoft.com/office/drawing/2014/main" id="{8C72175F-9703-B649-91FE-DFD07796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0375" y="5620298"/>
              <a:ext cx="296089" cy="328943"/>
            </a:xfrm>
            <a:prstGeom prst="rect">
              <a:avLst/>
            </a:prstGeom>
            <a:noFill/>
            <a:effectLst/>
          </p:spPr>
        </p:pic>
        <p:pic>
          <p:nvPicPr>
            <p:cNvPr id="30" name="Picture 4" descr="E:\Users\Ljinjikhadze\Desktop\16 დღიანი კამპანია 2019 წ\canstockphoto7211914.jpg">
              <a:extLst>
                <a:ext uri="{FF2B5EF4-FFF2-40B4-BE49-F238E27FC236}">
                  <a16:creationId xmlns:a16="http://schemas.microsoft.com/office/drawing/2014/main" id="{F08E0FDA-A567-8048-B86C-11FEB8270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360392" y="5949240"/>
              <a:ext cx="198028" cy="279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64AF78-99E7-334A-8342-BD02693368A1}"/>
              </a:ext>
            </a:extLst>
          </p:cNvPr>
          <p:cNvGrpSpPr/>
          <p:nvPr/>
        </p:nvGrpSpPr>
        <p:grpSpPr>
          <a:xfrm>
            <a:off x="6166430" y="3218940"/>
            <a:ext cx="5726301" cy="1001062"/>
            <a:chOff x="6166430" y="3218940"/>
            <a:chExt cx="5726301" cy="1001062"/>
          </a:xfrm>
        </p:grpSpPr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5CE64054-F2CA-3246-A50F-303264084297}"/>
                </a:ext>
              </a:extLst>
            </p:cNvPr>
            <p:cNvGrpSpPr/>
            <p:nvPr/>
          </p:nvGrpSpPr>
          <p:grpSpPr>
            <a:xfrm>
              <a:off x="10306350" y="3218940"/>
              <a:ext cx="1586381" cy="1001062"/>
              <a:chOff x="3777746" y="72012"/>
              <a:chExt cx="1001062" cy="1001062"/>
            </a:xfrm>
            <a:noFill/>
            <a:effectLst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F70F320-C914-C54A-970C-343C5943F933}"/>
                  </a:ext>
                </a:extLst>
              </p:cNvPr>
              <p:cNvSpPr/>
              <p:nvPr/>
            </p:nvSpPr>
            <p:spPr>
              <a:xfrm>
                <a:off x="3777746" y="72012"/>
                <a:ext cx="1001062" cy="1001062"/>
              </a:xfrm>
              <a:prstGeom prst="ellipse">
                <a:avLst/>
              </a:prstGeom>
              <a:grpFill/>
              <a:ln w="28575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Oval 4">
                <a:extLst>
                  <a:ext uri="{FF2B5EF4-FFF2-40B4-BE49-F238E27FC236}">
                    <a16:creationId xmlns:a16="http://schemas.microsoft.com/office/drawing/2014/main" id="{14B9459D-4D15-C74B-8F21-0B86C601C7A6}"/>
                  </a:ext>
                </a:extLst>
              </p:cNvPr>
              <p:cNvSpPr/>
              <p:nvPr/>
            </p:nvSpPr>
            <p:spPr>
              <a:xfrm>
                <a:off x="3817714" y="218614"/>
                <a:ext cx="921125" cy="707858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5092" tIns="11430" rIns="55092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491</a:t>
                </a:r>
                <a:r>
                  <a:rPr lang="ka-GE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 </a:t>
                </a:r>
                <a:r>
                  <a:rPr lang="ka-GE" sz="1400" b="1" kern="12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ბენეფიციარმა</a:t>
                </a:r>
                <a:endParaRPr lang="en-US" sz="1400" b="1" kern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963A5A-AFF9-E340-B639-B30B0BD87D96}"/>
                </a:ext>
              </a:extLst>
            </p:cNvPr>
            <p:cNvSpPr/>
            <p:nvPr/>
          </p:nvSpPr>
          <p:spPr>
            <a:xfrm>
              <a:off x="6166430" y="3457861"/>
              <a:ext cx="4139917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კრიზისული ცენტრის მომსახურებით ისარგებლა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51010-BE05-2C41-A617-C390C9F6C56F}"/>
              </a:ext>
            </a:extLst>
          </p:cNvPr>
          <p:cNvGrpSpPr/>
          <p:nvPr/>
        </p:nvGrpSpPr>
        <p:grpSpPr>
          <a:xfrm>
            <a:off x="6166431" y="2028950"/>
            <a:ext cx="5726300" cy="1001062"/>
            <a:chOff x="6166431" y="2028950"/>
            <a:chExt cx="5726300" cy="10010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D0CFA8-0460-524D-84D1-6B5D886592C2}"/>
                </a:ext>
              </a:extLst>
            </p:cNvPr>
            <p:cNvSpPr/>
            <p:nvPr/>
          </p:nvSpPr>
          <p:spPr>
            <a:xfrm>
              <a:off x="6166431" y="2333078"/>
              <a:ext cx="4272343" cy="307777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თავშესაფრის მომსახურებით ისარგებლა</a:t>
              </a:r>
            </a:p>
          </p:txBody>
        </p: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86D1A813-50ED-0A4E-8B9F-B58C6C3BEA6C}"/>
                </a:ext>
              </a:extLst>
            </p:cNvPr>
            <p:cNvGrpSpPr/>
            <p:nvPr/>
          </p:nvGrpSpPr>
          <p:grpSpPr>
            <a:xfrm>
              <a:off x="10306350" y="2028950"/>
              <a:ext cx="1586381" cy="1001062"/>
              <a:chOff x="3786401" y="72012"/>
              <a:chExt cx="1001062" cy="1001062"/>
            </a:xfrm>
            <a:noFill/>
            <a:effectLst/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12E8228-9A5B-9D4A-A07F-CF974E6EDF7A}"/>
                  </a:ext>
                </a:extLst>
              </p:cNvPr>
              <p:cNvSpPr/>
              <p:nvPr/>
            </p:nvSpPr>
            <p:spPr>
              <a:xfrm>
                <a:off x="3786401" y="72012"/>
                <a:ext cx="1001062" cy="1001062"/>
              </a:xfrm>
              <a:prstGeom prst="ellipse">
                <a:avLst/>
              </a:prstGeom>
              <a:grpFill/>
              <a:ln w="28575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6" name="Oval 4">
                <a:extLst>
                  <a:ext uri="{FF2B5EF4-FFF2-40B4-BE49-F238E27FC236}">
                    <a16:creationId xmlns:a16="http://schemas.microsoft.com/office/drawing/2014/main" id="{1D903368-B40C-E547-AA1B-FB3B2C8B0D7C}"/>
                  </a:ext>
                </a:extLst>
              </p:cNvPr>
              <p:cNvSpPr/>
              <p:nvPr/>
            </p:nvSpPr>
            <p:spPr>
              <a:xfrm>
                <a:off x="3817714" y="218614"/>
                <a:ext cx="938436" cy="707858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5092" tIns="11430" rIns="55092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513 </a:t>
                </a:r>
                <a:r>
                  <a:rPr lang="ka-GE" sz="1400" b="1" kern="12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ბენეფიციარმა</a:t>
                </a:r>
                <a:endParaRPr lang="en-US" sz="1400" b="1" kern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1FFFCF-9480-404F-96E5-FD2FE35369FB}"/>
              </a:ext>
            </a:extLst>
          </p:cNvPr>
          <p:cNvGrpSpPr/>
          <p:nvPr/>
        </p:nvGrpSpPr>
        <p:grpSpPr>
          <a:xfrm>
            <a:off x="6166431" y="4408930"/>
            <a:ext cx="5726300" cy="1001062"/>
            <a:chOff x="6166431" y="4408930"/>
            <a:chExt cx="5726300" cy="10010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0913328-31F0-E74E-BE10-60710F6A4E2B}"/>
                </a:ext>
              </a:extLst>
            </p:cNvPr>
            <p:cNvSpPr/>
            <p:nvPr/>
          </p:nvSpPr>
          <p:spPr>
            <a:xfrm>
              <a:off x="6166431" y="4540129"/>
              <a:ext cx="4050358" cy="73866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ძალადობის საკითხებზე საკონსულტაციო ცხელი ხაზის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 </a:t>
              </a:r>
              <a:r>
                <a:rPr lang="ka-GE" sz="1400" b="1" dirty="0">
                  <a:solidFill>
                    <a:schemeClr val="accent2"/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116 006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მომსახურებით ისარგებლა</a:t>
              </a:r>
            </a:p>
          </p:txBody>
        </p:sp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3B92CA37-F868-E040-A53B-DBD4C0435FFD}"/>
                </a:ext>
              </a:extLst>
            </p:cNvPr>
            <p:cNvGrpSpPr/>
            <p:nvPr/>
          </p:nvGrpSpPr>
          <p:grpSpPr>
            <a:xfrm>
              <a:off x="10306350" y="4408930"/>
              <a:ext cx="1586381" cy="1001062"/>
              <a:chOff x="3744413" y="72012"/>
              <a:chExt cx="1001062" cy="1001062"/>
            </a:xfrm>
            <a:noFill/>
            <a:effectLst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8C15041-7CDA-3B4F-A448-F0386B7EC838}"/>
                  </a:ext>
                </a:extLst>
              </p:cNvPr>
              <p:cNvSpPr/>
              <p:nvPr/>
            </p:nvSpPr>
            <p:spPr>
              <a:xfrm>
                <a:off x="3744413" y="72012"/>
                <a:ext cx="1001062" cy="1001062"/>
              </a:xfrm>
              <a:prstGeom prst="ellipse">
                <a:avLst/>
              </a:prstGeom>
              <a:grpFill/>
              <a:ln w="28575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5092" tIns="11430" rIns="55092" bIns="11430" numCol="1" spcCol="1270" anchor="ctr" anchorCtr="0">
                <a:noAutofit/>
              </a:bodyPr>
              <a:lstStyle/>
              <a:p>
                <a:endParaRPr lang="en-GE"/>
              </a:p>
            </p:txBody>
          </p:sp>
          <p:sp>
            <p:nvSpPr>
              <p:cNvPr id="50" name="Oval 4">
                <a:extLst>
                  <a:ext uri="{FF2B5EF4-FFF2-40B4-BE49-F238E27FC236}">
                    <a16:creationId xmlns:a16="http://schemas.microsoft.com/office/drawing/2014/main" id="{273F2E76-5C2E-DF4A-9E12-8FA5F435F475}"/>
                  </a:ext>
                </a:extLst>
              </p:cNvPr>
              <p:cNvSpPr/>
              <p:nvPr/>
            </p:nvSpPr>
            <p:spPr>
              <a:xfrm>
                <a:off x="3891015" y="218614"/>
                <a:ext cx="707858" cy="707858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5092" tIns="11430" rIns="55092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2082    </a:t>
                </a:r>
                <a:r>
                  <a:rPr lang="ka-GE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პირმა</a:t>
                </a:r>
                <a:endParaRPr lang="en-US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C73DE-0635-F743-BE13-70E5DABDDEB8}"/>
              </a:ext>
            </a:extLst>
          </p:cNvPr>
          <p:cNvGrpSpPr/>
          <p:nvPr/>
        </p:nvGrpSpPr>
        <p:grpSpPr>
          <a:xfrm>
            <a:off x="6166431" y="5598920"/>
            <a:ext cx="5726300" cy="1001062"/>
            <a:chOff x="6166431" y="5598920"/>
            <a:chExt cx="5726300" cy="100106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8BFB30-E15D-D44A-822B-6D58510CF536}"/>
                </a:ext>
              </a:extLst>
            </p:cNvPr>
            <p:cNvSpPr/>
            <p:nvPr/>
          </p:nvSpPr>
          <p:spPr>
            <a:xfrm>
              <a:off x="6166431" y="5837841"/>
              <a:ext cx="3790271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ბავშვთა დახმარების ცხელი ხაზის </a:t>
              </a:r>
              <a:r>
                <a:rPr lang="ka-GE" sz="1400" b="1" dirty="0">
                  <a:solidFill>
                    <a:schemeClr val="accent2"/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111</a:t>
              </a:r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მომსახურებით ისარგებლა</a:t>
              </a:r>
            </a:p>
          </p:txBody>
        </p:sp>
        <p:grpSp>
          <p:nvGrpSpPr>
            <p:cNvPr id="52" name="Group 16">
              <a:extLst>
                <a:ext uri="{FF2B5EF4-FFF2-40B4-BE49-F238E27FC236}">
                  <a16:creationId xmlns:a16="http://schemas.microsoft.com/office/drawing/2014/main" id="{BE13974B-43A2-F840-9B6F-AA4B558291C8}"/>
                </a:ext>
              </a:extLst>
            </p:cNvPr>
            <p:cNvGrpSpPr/>
            <p:nvPr/>
          </p:nvGrpSpPr>
          <p:grpSpPr>
            <a:xfrm>
              <a:off x="10306350" y="5598920"/>
              <a:ext cx="1586381" cy="1001062"/>
              <a:chOff x="3744413" y="72012"/>
              <a:chExt cx="1001062" cy="1001062"/>
            </a:xfrm>
            <a:noFill/>
            <a:effectLst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5BB3C41-1C6A-194C-B92E-85CD9AEB9343}"/>
                  </a:ext>
                </a:extLst>
              </p:cNvPr>
              <p:cNvSpPr/>
              <p:nvPr/>
            </p:nvSpPr>
            <p:spPr>
              <a:xfrm>
                <a:off x="3744413" y="72012"/>
                <a:ext cx="1001062" cy="1001062"/>
              </a:xfrm>
              <a:prstGeom prst="ellipse">
                <a:avLst/>
              </a:prstGeom>
              <a:grpFill/>
              <a:ln w="28575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54" name="Oval 4">
                <a:extLst>
                  <a:ext uri="{FF2B5EF4-FFF2-40B4-BE49-F238E27FC236}">
                    <a16:creationId xmlns:a16="http://schemas.microsoft.com/office/drawing/2014/main" id="{A1F91F47-423A-6140-BD11-3C6DF2F12B59}"/>
                  </a:ext>
                </a:extLst>
              </p:cNvPr>
              <p:cNvSpPr/>
              <p:nvPr/>
            </p:nvSpPr>
            <p:spPr>
              <a:xfrm>
                <a:off x="3891015" y="218614"/>
                <a:ext cx="707858" cy="707858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5092" tIns="11430" rIns="55092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5</a:t>
                </a:r>
                <a:r>
                  <a:rPr lang="ka-GE" sz="14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67</a:t>
                </a:r>
                <a:endParaRPr lang="en-US" sz="1400" b="1" kern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30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4209289"/>
            <a:chOff x="638011" y="565822"/>
            <a:chExt cx="10816569" cy="4209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52551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კორონავირუსით  </a:t>
              </a:r>
              <a:endPara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  <a:p>
              <a:r>
                <a:rPr lang="ka-GE" sz="24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(</a:t>
              </a:r>
              <a:r>
                <a:rPr lang="en-US" sz="24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SARS-COV-2) </a:t>
              </a:r>
              <a:r>
                <a:rPr lang="ka-GE" sz="24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გამოწვეული ინფექციის  (</a:t>
              </a:r>
              <a:r>
                <a:rPr lang="en-US" sz="24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COVID-19) </a:t>
              </a:r>
              <a:r>
                <a:rPr lang="ka-GE" sz="2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გავრცელების პირობებში განხორციელებული საქმიანობა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193202" y="671871"/>
            <a:ext cx="5924150" cy="900000"/>
            <a:chOff x="7579196" y="3262164"/>
            <a:chExt cx="382574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4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3600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4455" y="3391591"/>
              <a:ext cx="3700485" cy="276080"/>
            </a:xfrm>
            <a:prstGeom prst="rect">
              <a:avLst/>
            </a:prstGeom>
            <a:noFill/>
          </p:spPr>
          <p:txBody>
            <a:bodyPr vert="horz" wrap="square" lIns="36000" tIns="0" rIns="0" bIns="0" rtlCol="0" anchor="ctr" anchorCtr="0">
              <a:spAutoFit/>
            </a:bodyPr>
            <a:lstStyle/>
            <a:p>
              <a:pPr lvl="0"/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განხორციელდა მოწყვლადი ჯგუფების საჭიროებების კვლევა და შესაბამისი ინტერვენციები</a:t>
              </a:r>
              <a:endParaRPr lang="en-US" sz="1400" b="1" u="sng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193200" y="1839853"/>
            <a:ext cx="5854390" cy="900000"/>
            <a:chOff x="7796790" y="3958978"/>
            <a:chExt cx="3780694" cy="4864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8"/>
              <a:ext cx="3780694" cy="4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3600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22050" y="4080242"/>
              <a:ext cx="3539350" cy="232893"/>
            </a:xfrm>
            <a:prstGeom prst="rect">
              <a:avLst/>
            </a:prstGeom>
            <a:noFill/>
          </p:spPr>
          <p:txBody>
            <a:bodyPr vert="horz" wrap="square" lIns="36000" tIns="0" rIns="0" bIns="0" rtlCol="0" anchor="ctr" anchorCtr="0">
              <a:spAutoFit/>
            </a:bodyPr>
            <a:lstStyle/>
            <a:p>
              <a:pPr lvl="0"/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24 საათიანი ზრუნვის მომსახურებებისათვის მომზადდა  სახელმძღვანელო ინსტრუქციები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193200" y="3007835"/>
            <a:ext cx="5854390" cy="841052"/>
            <a:chOff x="7796790" y="4655798"/>
            <a:chExt cx="3780694" cy="41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8"/>
              <a:ext cx="3780694" cy="413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3600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60353" y="4697295"/>
              <a:ext cx="3561270" cy="317586"/>
            </a:xfrm>
            <a:prstGeom prst="rect">
              <a:avLst/>
            </a:prstGeom>
            <a:noFill/>
          </p:spPr>
          <p:txBody>
            <a:bodyPr vert="horz" wrap="square" lIns="36000" tIns="0" rIns="0" bIns="0" rtlCol="0" anchor="ctr" anchorCtr="0">
              <a:spAutoFit/>
            </a:bodyPr>
            <a:lstStyle/>
            <a:p>
              <a:pPr lvl="0"/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დღის ცენტრების ქვეპროგრამით მოსარგებლე </a:t>
              </a:r>
              <a:r>
                <a:rPr lang="ka-GE" sz="1400" b="1" u="sng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2127 ბენეფიციარს </a:t>
              </a:r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გადეცა 160-ლარიანი კვების ვაუჩერი </a:t>
              </a:r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(</a:t>
              </a:r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ჯამში 340 320 ლარის ღირებულების).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8E5F65-DA0A-E54D-93A3-E7361D071BA1}"/>
              </a:ext>
            </a:extLst>
          </p:cNvPr>
          <p:cNvGrpSpPr/>
          <p:nvPr/>
        </p:nvGrpSpPr>
        <p:grpSpPr>
          <a:xfrm>
            <a:off x="6193200" y="4116869"/>
            <a:ext cx="5854390" cy="900000"/>
            <a:chOff x="7796790" y="4448382"/>
            <a:chExt cx="3780694" cy="5766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9FC84D-E15F-DE42-AE1B-E06D623D7014}"/>
                </a:ext>
              </a:extLst>
            </p:cNvPr>
            <p:cNvSpPr/>
            <p:nvPr/>
          </p:nvSpPr>
          <p:spPr>
            <a:xfrm>
              <a:off x="7796790" y="444838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3600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581D14-CDD5-4544-AB85-33ED64E26C51}"/>
                </a:ext>
              </a:extLst>
            </p:cNvPr>
            <p:cNvSpPr txBox="1"/>
            <p:nvPr/>
          </p:nvSpPr>
          <p:spPr>
            <a:xfrm>
              <a:off x="7922052" y="4497966"/>
              <a:ext cx="3539349" cy="414120"/>
            </a:xfrm>
            <a:prstGeom prst="rect">
              <a:avLst/>
            </a:prstGeom>
            <a:noFill/>
          </p:spPr>
          <p:txBody>
            <a:bodyPr vert="horz" wrap="square" lIns="36000" tIns="0" rIns="0" bIns="0" rtlCol="0" anchor="ctr" anchorCtr="0">
              <a:spAutoFit/>
            </a:bodyPr>
            <a:lstStyle/>
            <a:p>
              <a:pPr lvl="0"/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ქ. თბილისში გაიხსნა </a:t>
              </a:r>
              <a:r>
                <a:rPr lang="ka-GE" sz="1400" b="1" u="sng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საკარანტინე სივრცე</a:t>
              </a:r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, რაც გულისხმობდა 24-საათიან ზრუნვის დაწესებულებებში გადაყვანამდე, ბავშვის 14 დღით განთავსებას.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ACDBF-C766-D54A-B6F9-8B7B7234D5DA}"/>
              </a:ext>
            </a:extLst>
          </p:cNvPr>
          <p:cNvGrpSpPr/>
          <p:nvPr/>
        </p:nvGrpSpPr>
        <p:grpSpPr>
          <a:xfrm>
            <a:off x="6193200" y="5284848"/>
            <a:ext cx="5854390" cy="1007328"/>
            <a:chOff x="7796790" y="4528677"/>
            <a:chExt cx="3780694" cy="8599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57E48-648A-5944-8A27-96EB1B154C55}"/>
                </a:ext>
              </a:extLst>
            </p:cNvPr>
            <p:cNvSpPr/>
            <p:nvPr/>
          </p:nvSpPr>
          <p:spPr>
            <a:xfrm>
              <a:off x="7796790" y="4528677"/>
              <a:ext cx="3780694" cy="859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3600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F34C6-0008-FC49-8671-4341F9A077BD}"/>
                </a:ext>
              </a:extLst>
            </p:cNvPr>
            <p:cNvSpPr txBox="1"/>
            <p:nvPr/>
          </p:nvSpPr>
          <p:spPr>
            <a:xfrm>
              <a:off x="7922050" y="4590808"/>
              <a:ext cx="3599573" cy="735711"/>
            </a:xfrm>
            <a:prstGeom prst="rect">
              <a:avLst/>
            </a:prstGeom>
            <a:noFill/>
          </p:spPr>
          <p:txBody>
            <a:bodyPr vert="horz" wrap="square" lIns="36000" tIns="0" rIns="0" bIns="0" rtlCol="0" anchor="ctr" anchorCtr="0">
              <a:spAutoFit/>
            </a:bodyPr>
            <a:lstStyle/>
            <a:p>
              <a:pPr lvl="0"/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ძალადობის მსხვერპლთა თავშესაფარში მოეწყო </a:t>
              </a:r>
              <a:r>
                <a:rPr lang="ka-GE" sz="1400" b="1" u="sng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საიზოლაციო სივრცე, რაც გულისხმობდა </a:t>
              </a:r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ბენეფიციარების 14 დღით განთავსებას და ამის შემდეგ მათ თავშესაფრებში გადაყვანას.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E0FF53-553B-784D-B865-828164FA5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5" y="5016869"/>
            <a:ext cx="1796696" cy="11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27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08728F6-08AA-4C48-A982-D8E962D0E9D4}"/>
              </a:ext>
            </a:extLst>
          </p:cNvPr>
          <p:cNvSpPr txBox="1"/>
          <p:nvPr/>
        </p:nvSpPr>
        <p:spPr>
          <a:xfrm>
            <a:off x="2397032" y="460506"/>
            <a:ext cx="833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32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მიმდინარე და დაგეგმილი </a:t>
            </a:r>
          </a:p>
          <a:p>
            <a:pPr algn="r"/>
            <a:r>
              <a:rPr lang="ka-GE" sz="32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პროცესები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C4FB5B-875D-2749-8584-F25DE8FAB8B7}"/>
              </a:ext>
            </a:extLst>
          </p:cNvPr>
          <p:cNvGrpSpPr/>
          <p:nvPr/>
        </p:nvGrpSpPr>
        <p:grpSpPr>
          <a:xfrm>
            <a:off x="180861" y="2401301"/>
            <a:ext cx="11878898" cy="3890368"/>
            <a:chOff x="180861" y="2401301"/>
            <a:chExt cx="11878898" cy="38903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8DB5A5-F447-FD4E-BFA0-66E4B7D156F1}"/>
                </a:ext>
              </a:extLst>
            </p:cNvPr>
            <p:cNvGrpSpPr/>
            <p:nvPr/>
          </p:nvGrpSpPr>
          <p:grpSpPr>
            <a:xfrm>
              <a:off x="180861" y="2401302"/>
              <a:ext cx="2304000" cy="1818174"/>
              <a:chOff x="373126" y="2010203"/>
              <a:chExt cx="3357482" cy="1548001"/>
            </a:xfrm>
            <a:solidFill>
              <a:schemeClr val="bg1">
                <a:lumMod val="85000"/>
              </a:schemeClr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79E729F-5B05-47F4-AD48-026E50CB6DAE}"/>
                  </a:ext>
                </a:extLst>
              </p:cNvPr>
              <p:cNvSpPr/>
              <p:nvPr/>
            </p:nvSpPr>
            <p:spPr>
              <a:xfrm>
                <a:off x="373126" y="2010203"/>
                <a:ext cx="3357482" cy="154800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C750C2-F2D9-46B0-9546-BFB8B8B743CE}"/>
                  </a:ext>
                </a:extLst>
              </p:cNvPr>
              <p:cNvSpPr txBox="1"/>
              <p:nvPr/>
            </p:nvSpPr>
            <p:spPr>
              <a:xfrm>
                <a:off x="373127" y="2368705"/>
                <a:ext cx="3357481" cy="9925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მიმდინარეობს სოციალურ მუშაკთა საქმიანობის პროფესიული ზედამხედველობა - სუპერვიზია.   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ECAD205-D79F-D143-B356-45660A3EC28D}"/>
                </a:ext>
              </a:extLst>
            </p:cNvPr>
            <p:cNvGrpSpPr/>
            <p:nvPr/>
          </p:nvGrpSpPr>
          <p:grpSpPr>
            <a:xfrm>
              <a:off x="2582544" y="2401301"/>
              <a:ext cx="2304000" cy="1818174"/>
              <a:chOff x="373126" y="2010203"/>
              <a:chExt cx="3357482" cy="1548001"/>
            </a:xfrm>
            <a:solidFill>
              <a:schemeClr val="bg1">
                <a:lumMod val="85000"/>
              </a:schemeClr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D0C092-280D-EC49-ACF1-C6568A6A9334}"/>
                  </a:ext>
                </a:extLst>
              </p:cNvPr>
              <p:cNvSpPr/>
              <p:nvPr/>
            </p:nvSpPr>
            <p:spPr>
              <a:xfrm>
                <a:off x="373126" y="2010203"/>
                <a:ext cx="3357482" cy="154800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C780C6-7724-834B-A25D-2F52502B6DFF}"/>
                  </a:ext>
                </a:extLst>
              </p:cNvPr>
              <p:cNvSpPr txBox="1"/>
              <p:nvPr/>
            </p:nvSpPr>
            <p:spPr>
              <a:xfrm>
                <a:off x="373127" y="2368705"/>
                <a:ext cx="3357481" cy="81211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ვიწყებთ ფსიქოლოგების საქმიანობის პროფესიული ზედამხედველობას - სუპერვიზიას.    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81C19E-AFB4-DE4A-AA94-6AA6C63EE164}"/>
                </a:ext>
              </a:extLst>
            </p:cNvPr>
            <p:cNvGrpSpPr/>
            <p:nvPr/>
          </p:nvGrpSpPr>
          <p:grpSpPr>
            <a:xfrm>
              <a:off x="4980336" y="2401301"/>
              <a:ext cx="2304000" cy="1818174"/>
              <a:chOff x="373126" y="2010203"/>
              <a:chExt cx="3357482" cy="1548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3AD215-1C90-4C4D-8979-368AD2D2D9C0}"/>
                  </a:ext>
                </a:extLst>
              </p:cNvPr>
              <p:cNvSpPr/>
              <p:nvPr/>
            </p:nvSpPr>
            <p:spPr>
              <a:xfrm>
                <a:off x="373126" y="2010203"/>
                <a:ext cx="3357482" cy="154800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454F69-D9DE-FC45-9AA6-C5E63F632F3F}"/>
                  </a:ext>
                </a:extLst>
              </p:cNvPr>
              <p:cNvSpPr txBox="1"/>
              <p:nvPr/>
            </p:nvSpPr>
            <p:spPr>
              <a:xfrm>
                <a:off x="373127" y="2368705"/>
                <a:ext cx="3357481" cy="11730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მიმდინარეობს მუშაობა სექსუალური ძალადობის მსხვერპლი ბავშვებისათვის ახალი სერვისის შექმნის მიმართულებით.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178F75-9036-D949-B25F-C3B42E6BD9EA}"/>
                </a:ext>
              </a:extLst>
            </p:cNvPr>
            <p:cNvGrpSpPr/>
            <p:nvPr/>
          </p:nvGrpSpPr>
          <p:grpSpPr>
            <a:xfrm>
              <a:off x="7378128" y="2401301"/>
              <a:ext cx="2304000" cy="1818174"/>
              <a:chOff x="373126" y="2010203"/>
              <a:chExt cx="3357482" cy="1548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91D672-E000-4F4D-BF98-F35CE9481BF6}"/>
                  </a:ext>
                </a:extLst>
              </p:cNvPr>
              <p:cNvSpPr/>
              <p:nvPr/>
            </p:nvSpPr>
            <p:spPr>
              <a:xfrm>
                <a:off x="373126" y="2010203"/>
                <a:ext cx="3357482" cy="154800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0D1147-4B9A-BC4D-B5A9-662A72D3891E}"/>
                  </a:ext>
                </a:extLst>
              </p:cNvPr>
              <p:cNvSpPr txBox="1"/>
              <p:nvPr/>
            </p:nvSpPr>
            <p:spPr>
              <a:xfrm>
                <a:off x="373127" y="2368705"/>
                <a:ext cx="3357481" cy="9925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დაწყებულია  შშმპ დიდი ინსტიტუციების დეინსტიტუციონალიზაციის პროცესი პარტნიორ ორგანიზაციებთან ერთად 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77960B-31B6-5C4E-BBAC-C8EB5EAD8403}"/>
                </a:ext>
              </a:extLst>
            </p:cNvPr>
            <p:cNvGrpSpPr/>
            <p:nvPr/>
          </p:nvGrpSpPr>
          <p:grpSpPr>
            <a:xfrm>
              <a:off x="9755759" y="2401301"/>
              <a:ext cx="2304000" cy="1818174"/>
              <a:chOff x="682009" y="2010203"/>
              <a:chExt cx="3357482" cy="1548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096D2B-265F-704C-B5D9-3FF23DEF74BD}"/>
                  </a:ext>
                </a:extLst>
              </p:cNvPr>
              <p:cNvSpPr/>
              <p:nvPr/>
            </p:nvSpPr>
            <p:spPr>
              <a:xfrm>
                <a:off x="682009" y="2010203"/>
                <a:ext cx="3357482" cy="154800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7AA9AC-EC06-204B-B4C6-D4E308891914}"/>
                  </a:ext>
                </a:extLst>
              </p:cNvPr>
              <p:cNvSpPr txBox="1"/>
              <p:nvPr/>
            </p:nvSpPr>
            <p:spPr>
              <a:xfrm>
                <a:off x="682009" y="2368705"/>
                <a:ext cx="3357481" cy="81211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დაწყებულია  ჩვილ ბავშვთა სახლის დეინსტიტუციონალიზაციის პროცესი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0A9BAD-4AB3-394C-9EFF-D26AC0E6FCA1}"/>
                </a:ext>
              </a:extLst>
            </p:cNvPr>
            <p:cNvGrpSpPr/>
            <p:nvPr/>
          </p:nvGrpSpPr>
          <p:grpSpPr>
            <a:xfrm>
              <a:off x="1245032" y="4277989"/>
              <a:ext cx="2304000" cy="1818174"/>
              <a:chOff x="373126" y="2010203"/>
              <a:chExt cx="3357482" cy="1548001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5E9A37-088E-A948-B2C5-E4787FB72BF5}"/>
                  </a:ext>
                </a:extLst>
              </p:cNvPr>
              <p:cNvSpPr/>
              <p:nvPr/>
            </p:nvSpPr>
            <p:spPr>
              <a:xfrm>
                <a:off x="373126" y="2010203"/>
                <a:ext cx="3357482" cy="154800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F93A0A-8BE8-534C-AD97-0D9E11BC33CE}"/>
                  </a:ext>
                </a:extLst>
              </p:cNvPr>
              <p:cNvSpPr txBox="1"/>
              <p:nvPr/>
            </p:nvSpPr>
            <p:spPr>
              <a:xfrm>
                <a:off x="373127" y="2105201"/>
                <a:ext cx="3357481" cy="131021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ფართოვდება  ბავშვთა დახმარების საკითხებზე საკონსულტაციო ცხელი ხაზის  - 111 მანდატი. </a:t>
                </a:r>
                <a:r>
                  <a:rPr lang="ka-GE" sz="115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(ნარკო და აზარტულ თამაშებზე დამოკიდებულ</a:t>
                </a:r>
                <a:r>
                  <a:rPr lang="en-GB" sz="115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 </a:t>
                </a:r>
                <a:r>
                  <a:rPr lang="ka-GE" sz="115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ბავშვთა და მოზარდთა კონსულტირება/დახმარება)</a:t>
                </a:r>
                <a:endParaRPr lang="en-US" sz="115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83A78CE-6CEB-924F-BA79-3C828F81AF54}"/>
                </a:ext>
              </a:extLst>
            </p:cNvPr>
            <p:cNvGrpSpPr/>
            <p:nvPr/>
          </p:nvGrpSpPr>
          <p:grpSpPr>
            <a:xfrm>
              <a:off x="3642824" y="4277989"/>
              <a:ext cx="2304000" cy="2013680"/>
              <a:chOff x="373126" y="2010203"/>
              <a:chExt cx="3357482" cy="1714456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0931B7-B63C-3A4E-B749-8AADB8AA506C}"/>
                  </a:ext>
                </a:extLst>
              </p:cNvPr>
              <p:cNvSpPr/>
              <p:nvPr/>
            </p:nvSpPr>
            <p:spPr>
              <a:xfrm>
                <a:off x="373126" y="2010203"/>
                <a:ext cx="3357482" cy="171445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93AA89-1CCB-2346-B409-15C64AFA847A}"/>
                  </a:ext>
                </a:extLst>
              </p:cNvPr>
              <p:cNvSpPr txBox="1"/>
              <p:nvPr/>
            </p:nvSpPr>
            <p:spPr>
              <a:xfrm>
                <a:off x="373127" y="2368705"/>
                <a:ext cx="3357481" cy="9925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დაწყებულია მატერიალიზებული ვაუჩერის ელექტრონული შეტყობინებით ჩანაცვლების პროცესი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0EDB82D-F221-A344-827C-983EE85D30F6}"/>
                </a:ext>
              </a:extLst>
            </p:cNvPr>
            <p:cNvGrpSpPr/>
            <p:nvPr/>
          </p:nvGrpSpPr>
          <p:grpSpPr>
            <a:xfrm>
              <a:off x="6040616" y="4277989"/>
              <a:ext cx="2304000" cy="2013679"/>
              <a:chOff x="373126" y="2010202"/>
              <a:chExt cx="3357482" cy="1714455"/>
            </a:xfrm>
            <a:solidFill>
              <a:schemeClr val="bg1">
                <a:lumMod val="85000"/>
              </a:schemeClr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0E82BC-108B-A949-9370-FD66549A562C}"/>
                  </a:ext>
                </a:extLst>
              </p:cNvPr>
              <p:cNvSpPr/>
              <p:nvPr/>
            </p:nvSpPr>
            <p:spPr>
              <a:xfrm>
                <a:off x="373126" y="2010202"/>
                <a:ext cx="3357482" cy="171445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2057D4E-3516-CF44-8A5F-CDA9EB1ADEA9}"/>
                  </a:ext>
                </a:extLst>
              </p:cNvPr>
              <p:cNvSpPr txBox="1"/>
              <p:nvPr/>
            </p:nvSpPr>
            <p:spPr>
              <a:xfrm>
                <a:off x="373127" y="2368705"/>
                <a:ext cx="3357481" cy="81211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მიმდინარეობს შვილად აყვანის ერთიანი რეესტრის დიჯიტალიზაციის პროცესი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9E20F0-C4FF-2948-A89A-753AB5006E84}"/>
                </a:ext>
              </a:extLst>
            </p:cNvPr>
            <p:cNvGrpSpPr/>
            <p:nvPr/>
          </p:nvGrpSpPr>
          <p:grpSpPr>
            <a:xfrm>
              <a:off x="8418247" y="4277990"/>
              <a:ext cx="2304000" cy="2013678"/>
              <a:chOff x="682009" y="2010203"/>
              <a:chExt cx="3357482" cy="1714454"/>
            </a:xfrm>
            <a:solidFill>
              <a:schemeClr val="bg1">
                <a:lumMod val="85000"/>
              </a:schemeClr>
            </a:solidFill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51002C2-2B70-8243-B7A6-E9DC880F104E}"/>
                  </a:ext>
                </a:extLst>
              </p:cNvPr>
              <p:cNvSpPr/>
              <p:nvPr/>
            </p:nvSpPr>
            <p:spPr>
              <a:xfrm>
                <a:off x="682009" y="2010203"/>
                <a:ext cx="3357482" cy="17144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63B555-C4CA-2C4B-B8D3-9C0608F3B597}"/>
                  </a:ext>
                </a:extLst>
              </p:cNvPr>
              <p:cNvSpPr txBox="1"/>
              <p:nvPr/>
            </p:nvSpPr>
            <p:spPr>
              <a:xfrm>
                <a:off x="682009" y="2368705"/>
                <a:ext cx="3357481" cy="11730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a-GE" sz="1200" b="1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მიმდინარეობს ქვეპროგრამების ადმინისტრირების შესაბამისი ელექტრონული პორტალის განახლების პროცესი.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9139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4F4E2-2613-7F40-9B85-184E412ADE7B}"/>
              </a:ext>
            </a:extLst>
          </p:cNvPr>
          <p:cNvSpPr txBox="1"/>
          <p:nvPr/>
        </p:nvSpPr>
        <p:spPr>
          <a:xfrm>
            <a:off x="525966" y="2512563"/>
            <a:ext cx="11140068" cy="18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შრომის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უსაფრთხოების მიმართულებით </a:t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განხორციელებული საქმიანობა</a:t>
            </a:r>
            <a:endParaRPr lang="en-GE" sz="40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5071064"/>
            <a:chOff x="638011" y="565822"/>
            <a:chExt cx="10816569" cy="50710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სოციალური ზრუნვის სისტემის ინსტიტუციური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193200" y="2004712"/>
            <a:ext cx="5854390" cy="684000"/>
            <a:chOff x="7796790" y="3958978"/>
            <a:chExt cx="3780694" cy="4864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8"/>
              <a:ext cx="3780694" cy="4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878731" y="4075373"/>
              <a:ext cx="3582670" cy="30643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ინსპექტირების სამმართველოში შეიქმნა  აქვს 4 განყოფილება: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193200" y="2978876"/>
            <a:ext cx="5854390" cy="1038334"/>
            <a:chOff x="7796790" y="4482394"/>
            <a:chExt cx="3780694" cy="7478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482394"/>
              <a:ext cx="3780694" cy="747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878731" y="4541755"/>
              <a:ext cx="3618546" cy="62067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71450" lvl="0" indent="-171450">
                <a:buFontTx/>
                <a:buChar char="-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მსუბუქი მრეწველობის განყოფილება</a:t>
              </a:r>
            </a:p>
            <a:p>
              <a:pPr marL="171450" lvl="0" indent="-171450">
                <a:buFontTx/>
                <a:buChar char="-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მშენებლობის განყოფილება </a:t>
              </a:r>
            </a:p>
            <a:p>
              <a:pPr marL="171450" lvl="0" indent="-171450">
                <a:buFontTx/>
                <a:buChar char="-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სამთო-მოპოვებითი მრეწველობის განყოფილება; </a:t>
              </a:r>
            </a:p>
            <a:p>
              <a:pPr marL="171450" lvl="0" indent="-171450">
                <a:buFontTx/>
                <a:buChar char="-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მომსახურების სექტორის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8E5F65-DA0A-E54D-93A3-E7361D071BA1}"/>
              </a:ext>
            </a:extLst>
          </p:cNvPr>
          <p:cNvGrpSpPr/>
          <p:nvPr/>
        </p:nvGrpSpPr>
        <p:grpSpPr>
          <a:xfrm>
            <a:off x="6193200" y="4307374"/>
            <a:ext cx="5854390" cy="684000"/>
            <a:chOff x="7796790" y="4448382"/>
            <a:chExt cx="3780694" cy="5766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9FC84D-E15F-DE42-AE1B-E06D623D7014}"/>
                </a:ext>
              </a:extLst>
            </p:cNvPr>
            <p:cNvSpPr/>
            <p:nvPr/>
          </p:nvSpPr>
          <p:spPr>
            <a:xfrm>
              <a:off x="7796790" y="444838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581D14-CDD5-4544-AB85-33ED64E26C51}"/>
                </a:ext>
              </a:extLst>
            </p:cNvPr>
            <p:cNvSpPr txBox="1"/>
            <p:nvPr/>
          </p:nvSpPr>
          <p:spPr>
            <a:xfrm>
              <a:off x="7878731" y="4554538"/>
              <a:ext cx="3582670" cy="3632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მონიტორინგისა და ზედამხედველობის სამმართველოში შეიქმნა 2 განყოფილება: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ACDBF-C766-D54A-B6F9-8B7B7234D5DA}"/>
              </a:ext>
            </a:extLst>
          </p:cNvPr>
          <p:cNvGrpSpPr/>
          <p:nvPr/>
        </p:nvGrpSpPr>
        <p:grpSpPr>
          <a:xfrm>
            <a:off x="6193200" y="5281538"/>
            <a:ext cx="5854390" cy="1010640"/>
            <a:chOff x="7796790" y="4385799"/>
            <a:chExt cx="3780694" cy="113526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57E48-648A-5944-8A27-96EB1B154C55}"/>
                </a:ext>
              </a:extLst>
            </p:cNvPr>
            <p:cNvSpPr/>
            <p:nvPr/>
          </p:nvSpPr>
          <p:spPr>
            <a:xfrm>
              <a:off x="7796790" y="4385799"/>
              <a:ext cx="3780694" cy="1135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F34C6-0008-FC49-8671-4341F9A077BD}"/>
                </a:ext>
              </a:extLst>
            </p:cNvPr>
            <p:cNvSpPr txBox="1"/>
            <p:nvPr/>
          </p:nvSpPr>
          <p:spPr>
            <a:xfrm>
              <a:off x="7878731" y="4528679"/>
              <a:ext cx="3642893" cy="7683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უბედური შემთხვევის მოკვლევისა და სწრაფი რეაგირების განყოფილება; </a:t>
              </a:r>
            </a:p>
            <a:p>
              <a:pPr marL="171450" indent="-171450" algn="just">
                <a:buFontTx/>
                <a:buChar char="-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იძულებითი შრომის, შრომითი ექსპლუატაციის პრევენციის და შრომითი უფლებების განყოფილება.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" name="Down Arrow 2">
            <a:extLst>
              <a:ext uri="{FF2B5EF4-FFF2-40B4-BE49-F238E27FC236}">
                <a16:creationId xmlns:a16="http://schemas.microsoft.com/office/drawing/2014/main" id="{CB89BD42-5696-1349-9C2D-090CEB3EFE2A}"/>
              </a:ext>
            </a:extLst>
          </p:cNvPr>
          <p:cNvSpPr/>
          <p:nvPr/>
        </p:nvSpPr>
        <p:spPr>
          <a:xfrm>
            <a:off x="8713000" y="1195546"/>
            <a:ext cx="746760" cy="623968"/>
          </a:xfrm>
          <a:prstGeom prst="downArrow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A0B1CD-0E9C-6645-9E6A-FE81DE2C50F5}"/>
              </a:ext>
            </a:extLst>
          </p:cNvPr>
          <p:cNvGrpSpPr/>
          <p:nvPr/>
        </p:nvGrpSpPr>
        <p:grpSpPr>
          <a:xfrm>
            <a:off x="6096000" y="135864"/>
            <a:ext cx="6096000" cy="900548"/>
            <a:chOff x="592025" y="1905893"/>
            <a:chExt cx="5948516" cy="47143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57EA8E-6513-354B-8A16-02BE08479E1B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DC189A-C3C9-1443-8675-5DB719F4A517}"/>
                </a:ext>
              </a:extLst>
            </p:cNvPr>
            <p:cNvSpPr txBox="1"/>
            <p:nvPr/>
          </p:nvSpPr>
          <p:spPr>
            <a:xfrm>
              <a:off x="592025" y="2791113"/>
              <a:ext cx="5737372" cy="192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14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წლის იანვარში დეპარტამენტის სამმართველოების სტრუქტურა ჩაქმოყალიბდა შემდეგნაირად: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39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574754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565515" y="565822"/>
            <a:ext cx="10240017" cy="3988076"/>
            <a:chOff x="560887" y="565822"/>
            <a:chExt cx="10893693" cy="39880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560887" y="2307129"/>
              <a:ext cx="569823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შრომის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პირობების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2800" b="1" dirty="0" err="1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ინსპექტირების</a:t>
              </a:r>
              <a:r>
                <a:rPr lang="en-US" sz="28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 </a:t>
              </a:r>
              <a:r>
                <a:rPr lang="en-US" sz="2800" b="1" dirty="0" err="1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დეპარტამენტი</a:t>
              </a:r>
              <a:r>
                <a:rPr lang="en-US" sz="28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 </a:t>
              </a:r>
              <a:r>
                <a:rPr lang="en-US" sz="2800" b="1" dirty="0" err="1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ზედამხედველობის</a:t>
              </a:r>
              <a:r>
                <a:rPr lang="en-US" sz="28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 </a:t>
              </a:r>
              <a:r>
                <a:rPr lang="en-US" sz="2800" b="1" dirty="0" err="1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მიმართულებები</a:t>
              </a:r>
              <a:endParaRPr lang="en-GE" sz="28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BEA789-3D91-7D48-AF1C-AB43668A148E}"/>
              </a:ext>
            </a:extLst>
          </p:cNvPr>
          <p:cNvSpPr txBox="1">
            <a:spLocks/>
          </p:cNvSpPr>
          <p:nvPr/>
        </p:nvSpPr>
        <p:spPr>
          <a:xfrm>
            <a:off x="6493667" y="423932"/>
            <a:ext cx="5232852" cy="5495924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ka-GE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1. სამუშაო ადგილზე შრომის პირობების ინსპექტირება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: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შრომის პირობების ინსპექტირების 2019 წლის სახელმწიფო პროგრამა;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„შრომის უსაფრთხოების შესახებ“ საქართველოს ორგანული კანონი;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marL="0" lvl="0" indent="0">
              <a:buNone/>
            </a:pPr>
            <a:endParaRPr lang="ka-GE" sz="14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marL="0" lvl="0" indent="0">
              <a:buNone/>
            </a:pPr>
            <a:r>
              <a:rPr lang="ka-GE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2. იძულებითი შრომისა და შრომითი ექსპლუატაციის პრევენციის და მათზე რეაგირების მიზნით სახელმწიფო ზედამხედველობა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: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marL="0" lvl="0" indent="0">
              <a:buNone/>
            </a:pPr>
            <a:endParaRPr lang="ka-GE" sz="14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marL="0" lvl="0" indent="0">
              <a:buNone/>
            </a:pPr>
            <a:r>
              <a:rPr lang="ka-GE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3. სამუშაო ადგილებზე ახალი კორონავირუსის (COVID-19) გავრცელების პრევენციის მიზნით შემუშავებული რეკომენდაციების აღსრულება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DE9A7-7CB3-B147-A746-C3B9E8408A5F}"/>
              </a:ext>
            </a:extLst>
          </p:cNvPr>
          <p:cNvSpPr txBox="1">
            <a:spLocks/>
          </p:cNvSpPr>
          <p:nvPr/>
        </p:nvSpPr>
        <p:spPr>
          <a:xfrm>
            <a:off x="1484311" y="246889"/>
            <a:ext cx="10018713" cy="13624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903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2">
            <a:extLst>
              <a:ext uri="{FF2B5EF4-FFF2-40B4-BE49-F238E27FC236}">
                <a16:creationId xmlns:a16="http://schemas.microsoft.com/office/drawing/2014/main" id="{E8C14533-636B-6147-B7E0-0E1750C2D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6083" b="14559"/>
          <a:stretch/>
        </p:blipFill>
        <p:spPr>
          <a:xfrm>
            <a:off x="3056553" y="841248"/>
            <a:ext cx="9033031" cy="54772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1879713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565515" y="1471989"/>
            <a:ext cx="9091205" cy="1957011"/>
            <a:chOff x="2787834" y="282042"/>
            <a:chExt cx="9671546" cy="2014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16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2787834" y="282042"/>
              <a:ext cx="9671546" cy="201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 sz="1862" b="0" i="0" u="none" strike="noStrike" kern="1200" cap="none" spc="20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ka-GE" sz="28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შრომის ინსპექციის </a:t>
              </a:r>
              <a:r>
                <a:rPr lang="ka-GE" sz="28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მიერ 2015 წლიდან-2020 წლის 13 ივნისისთვის შემოწმებული ობიექტების რაოდენობა</a:t>
              </a:r>
              <a:endParaRPr lang="en-GB" sz="28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911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D97AC-B81B-4784-B774-78B0CF60DC96}"/>
              </a:ext>
            </a:extLst>
          </p:cNvPr>
          <p:cNvSpPr txBox="1"/>
          <p:nvPr/>
        </p:nvSpPr>
        <p:spPr>
          <a:xfrm>
            <a:off x="7972745" y="2269595"/>
            <a:ext cx="3731571" cy="195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a-GE" sz="28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rPr>
              <a:t>სოციალური დაცვის სისტემა  - </a:t>
            </a:r>
          </a:p>
          <a:p>
            <a:pPr algn="r">
              <a:lnSpc>
                <a:spcPct val="150000"/>
              </a:lnSpc>
            </a:pPr>
            <a:r>
              <a:rPr lang="ka-GE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12 თვის ანგარიში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BPG DejaVu Sans" panose="020B06030308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3CF5D-D910-462F-8D19-045E9B5763DD}"/>
              </a:ext>
            </a:extLst>
          </p:cNvPr>
          <p:cNvCxnSpPr/>
          <p:nvPr/>
        </p:nvCxnSpPr>
        <p:spPr>
          <a:xfrm flipV="1">
            <a:off x="1143893" y="0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E54EA2-3369-4273-BB29-AE337DB2C6C8}"/>
              </a:ext>
            </a:extLst>
          </p:cNvPr>
          <p:cNvCxnSpPr/>
          <p:nvPr/>
        </p:nvCxnSpPr>
        <p:spPr>
          <a:xfrm flipV="1">
            <a:off x="1143893" y="4321277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6712C70-A819-3748-AC59-1449FA7B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" y="2542954"/>
            <a:ext cx="4282200" cy="1778323"/>
          </a:xfrm>
          <a:prstGeom prst="rect">
            <a:avLst/>
          </a:prstGeom>
          <a:grp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4756712" y="663561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2549763" y="383149"/>
            <a:ext cx="9091205" cy="1672314"/>
            <a:chOff x="4898747" y="-838721"/>
            <a:chExt cx="9671546" cy="17213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16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4898747" y="-838721"/>
              <a:ext cx="9671546" cy="158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ka-GE" sz="2800" b="1" spc="2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სამუშაო ადგილზე დაღუპულთა და დაშავებულთა  რაოდენობები </a:t>
              </a: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ka-GE" sz="2800" b="1" spc="2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2018-2020 წლის 18 ივნისის მდგომარეობით</a:t>
              </a:r>
              <a:endParaRPr lang="en-US" sz="2800" b="1" spc="2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79D9E7E-4BBE-7849-A545-1D7538209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001408"/>
              </p:ext>
            </p:extLst>
          </p:nvPr>
        </p:nvGraphicFramePr>
        <p:xfrm>
          <a:off x="1273509" y="2162601"/>
          <a:ext cx="9982755" cy="361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6BE3A67-1E76-A74B-B6B9-774D0C573A17}"/>
              </a:ext>
            </a:extLst>
          </p:cNvPr>
          <p:cNvGrpSpPr/>
          <p:nvPr/>
        </p:nvGrpSpPr>
        <p:grpSpPr>
          <a:xfrm>
            <a:off x="2009878" y="5822154"/>
            <a:ext cx="8510016" cy="614527"/>
            <a:chOff x="2009878" y="5822154"/>
            <a:chExt cx="8510016" cy="614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3D0BA3-666D-2D4A-9561-F01A49D6051C}"/>
                </a:ext>
              </a:extLst>
            </p:cNvPr>
            <p:cNvSpPr/>
            <p:nvPr/>
          </p:nvSpPr>
          <p:spPr>
            <a:xfrm>
              <a:off x="6437376" y="6178416"/>
              <a:ext cx="1819656" cy="230833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05CFE8-7D11-B448-86C3-675B25389486}"/>
                </a:ext>
              </a:extLst>
            </p:cNvPr>
            <p:cNvSpPr/>
            <p:nvPr/>
          </p:nvSpPr>
          <p:spPr>
            <a:xfrm>
              <a:off x="2009878" y="5822154"/>
              <a:ext cx="8510016" cy="614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a-GE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Times New Roman" panose="02020603050405020304" pitchFamily="18" charset="0"/>
                </a:rPr>
                <a:t>2019 წლისა და 2020 წლის პირველი ნახევრების </a:t>
              </a:r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Times New Roman" panose="02020603050405020304" pitchFamily="18" charset="0"/>
                </a:rPr>
                <a:t>შედარებისას </a:t>
              </a:r>
            </a:p>
            <a:p>
              <a:pPr algn="ctr">
                <a:lnSpc>
                  <a:spcPct val="150000"/>
                </a:lnSpc>
              </a:pPr>
              <a:r>
                <a:rPr lang="ka-GE" sz="12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Times New Roman" panose="02020603050405020304" pitchFamily="18" charset="0"/>
                </a:rPr>
                <a:t>დაღუპულთა რაოდენობა    </a:t>
              </a:r>
              <a:r>
                <a:rPr lang="ka-GE" sz="12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Times New Roman" panose="02020603050405020304" pitchFamily="18" charset="0"/>
                </a:rPr>
                <a:t>შემცირებულია 35 %</a:t>
              </a:r>
              <a:endParaRPr lang="en-US" sz="12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753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574754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565515" y="565822"/>
            <a:ext cx="10240017" cy="2695414"/>
            <a:chOff x="560887" y="565822"/>
            <a:chExt cx="10893693" cy="26954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560887" y="2307129"/>
              <a:ext cx="56982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მიმდინარე და დაგეგმილი </a:t>
              </a:r>
              <a:r>
                <a:rPr lang="ka-GE" sz="28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პროცესები</a:t>
              </a:r>
              <a:endParaRPr lang="en-GE" sz="28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BEA789-3D91-7D48-AF1C-AB43668A148E}"/>
              </a:ext>
            </a:extLst>
          </p:cNvPr>
          <p:cNvSpPr txBox="1">
            <a:spLocks/>
          </p:cNvSpPr>
          <p:nvPr/>
        </p:nvSpPr>
        <p:spPr>
          <a:xfrm>
            <a:off x="6270174" y="384048"/>
            <a:ext cx="5636530" cy="6089904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აკრედიტებული პროგრამის ფარგლებში გადამზადდა 5000 შრომის უსაფრთოების სპეციალისტი;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ცნობიერების ამაღლების მიმართულებით შემუშავებული ელექტრონული კითხვარის საშუალებით შეგროვდა 800 პასუხი შრომის უსაფრთხოების მიმართულებით ღონისძიებების სწორად დაგეგმვისა მიზნით;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სამუშაო ადგილებზე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COVID-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19-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ის გავრცელების პრევენციის მიზნით: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შეიქმნა ელექტრონული სისტემა ეკონომიკური საქმიანობის ეფექტური/მობილური  მონიტორინგის მიზნით;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მომზადდა ელექტრონულ სისტემაში რეგისტრაციის ინსტრუქცია;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საქართველოს მასშტაბით მობილიზდა 6 ზედამხედველი 567 მონიტორინგის ჯგუფი, რომელთა საქმიანობის კოორდინაციას ახდენს შრომის პირობების ინსპექტირების დეპარტამენტი;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დეპარტამეტნის მიერ რეგიონულ დონეზე მონიტორინგის ჯგუფები გადამზადდნენ პრაქტიკული მიმართულებით;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ზედამხედველობის განმახორციელებელი პირებისათვის მომზადდა ინსპექტირების კითხვარის შევსების სახელმძღვანელო;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ცნობიერების ამაღლების მიმართულებით 14 სექტორული ასოციაციის 600-მდე წარმომადგენელთან განხორციელდა სამუშაო შეხვედრა;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DE9A7-7CB3-B147-A746-C3B9E8408A5F}"/>
              </a:ext>
            </a:extLst>
          </p:cNvPr>
          <p:cNvSpPr txBox="1">
            <a:spLocks/>
          </p:cNvSpPr>
          <p:nvPr/>
        </p:nvSpPr>
        <p:spPr>
          <a:xfrm>
            <a:off x="1484311" y="246889"/>
            <a:ext cx="10018713" cy="13624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50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4F4E2-2613-7F40-9B85-184E412ADE7B}"/>
              </a:ext>
            </a:extLst>
          </p:cNvPr>
          <p:cNvSpPr txBox="1"/>
          <p:nvPr/>
        </p:nvSpPr>
        <p:spPr>
          <a:xfrm>
            <a:off x="525966" y="2512563"/>
            <a:ext cx="11140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</a:t>
            </a: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ასაქმების ხელშეწყობის მიმართულებით </a:t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განხორციელებული საქმიანობა</a:t>
            </a:r>
            <a:endParaRPr lang="en-GE" sz="40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5071064"/>
            <a:chOff x="638011" y="565822"/>
            <a:chExt cx="10816569" cy="50710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დასაქმების ხელშეწყობის სისტემის 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193201" y="265175"/>
            <a:ext cx="5854390" cy="889052"/>
            <a:chOff x="7579196" y="3089293"/>
            <a:chExt cx="3780694" cy="7495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089293"/>
              <a:ext cx="3780694" cy="74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661137" y="3257184"/>
              <a:ext cx="3582668" cy="54489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2019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წლის 31 ოქტომბერს შეიქმნა </a:t>
              </a:r>
              <a:r>
                <a:rPr lang="x-none" sz="14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FiraGO" pitchFamily="34" charset="0"/>
                </a:rPr>
                <a:t>დასაქმებაზე და დასაქმების ხელშეწყობაზე ორიენტირებული უწყება</a:t>
              </a:r>
              <a:r>
                <a:rPr lang="x-none" sz="14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-</a:t>
              </a:r>
              <a:b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</a:b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FiraGO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193200" y="2004711"/>
            <a:ext cx="5854390" cy="684000"/>
            <a:chOff x="7796790" y="3958978"/>
            <a:chExt cx="3780694" cy="2800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8"/>
              <a:ext cx="3780694" cy="280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878731" y="4022406"/>
              <a:ext cx="3582670" cy="1532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just"/>
              <a:r>
                <a:rPr lang="x-none" sz="140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FiraGO" pitchFamily="34" charset="0"/>
                </a:rPr>
                <a:t>სსიპ -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FiraGO" pitchFamily="34" charset="0"/>
                </a:rPr>
                <a:t>დასაქმების ხელშეწყობის სახელმწიფო სააგენტო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FiraGO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193200" y="2847431"/>
            <a:ext cx="5854390" cy="1220133"/>
            <a:chOff x="7796790" y="4524967"/>
            <a:chExt cx="3780694" cy="6374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524967"/>
              <a:ext cx="3780694" cy="623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878731" y="4541755"/>
              <a:ext cx="3618546" cy="62067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სააგენტოს მიზანია დასაქმებისა და შრომის ბაზრის აქტიური პოლიტიკის გატარება, ასევე საზღვარგარეთ ლეგალური დასაქმების (ცირკულარული შრომითი მიგრაციის) შესაძლებლობების შექმნა.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8E5F65-DA0A-E54D-93A3-E7361D071BA1}"/>
              </a:ext>
            </a:extLst>
          </p:cNvPr>
          <p:cNvGrpSpPr/>
          <p:nvPr/>
        </p:nvGrpSpPr>
        <p:grpSpPr>
          <a:xfrm>
            <a:off x="6193200" y="4226284"/>
            <a:ext cx="5854390" cy="1188000"/>
            <a:chOff x="7796790" y="4372910"/>
            <a:chExt cx="3780694" cy="726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9FC84D-E15F-DE42-AE1B-E06D623D7014}"/>
                </a:ext>
              </a:extLst>
            </p:cNvPr>
            <p:cNvSpPr/>
            <p:nvPr/>
          </p:nvSpPr>
          <p:spPr>
            <a:xfrm>
              <a:off x="7796790" y="4389289"/>
              <a:ext cx="3780694" cy="710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581D14-CDD5-4544-AB85-33ED64E26C51}"/>
                </a:ext>
              </a:extLst>
            </p:cNvPr>
            <p:cNvSpPr txBox="1"/>
            <p:nvPr/>
          </p:nvSpPr>
          <p:spPr>
            <a:xfrm>
              <a:off x="7878731" y="4372910"/>
              <a:ext cx="3582670" cy="7265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სააგენტოს ბენეფიციარები არიან საქართველოში მცხოვრები სამსახურის მაძიებლები, მათ შორის ქალები, ახალგაზრდები, შშმ პირები, დევნილები და იძულებით გადაადგილებული პირები და ა. შ.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ACDBF-C766-D54A-B6F9-8B7B7234D5DA}"/>
              </a:ext>
            </a:extLst>
          </p:cNvPr>
          <p:cNvGrpSpPr/>
          <p:nvPr/>
        </p:nvGrpSpPr>
        <p:grpSpPr>
          <a:xfrm>
            <a:off x="6193200" y="5573005"/>
            <a:ext cx="5854390" cy="768544"/>
            <a:chOff x="7796790" y="4510606"/>
            <a:chExt cx="3780694" cy="4970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57E48-648A-5944-8A27-96EB1B154C55}"/>
                </a:ext>
              </a:extLst>
            </p:cNvPr>
            <p:cNvSpPr/>
            <p:nvPr/>
          </p:nvSpPr>
          <p:spPr>
            <a:xfrm>
              <a:off x="7796790" y="4510606"/>
              <a:ext cx="3780694" cy="497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F34C6-0008-FC49-8671-4341F9A077BD}"/>
                </a:ext>
              </a:extLst>
            </p:cNvPr>
            <p:cNvSpPr txBox="1"/>
            <p:nvPr/>
          </p:nvSpPr>
          <p:spPr>
            <a:xfrm>
              <a:off x="7878731" y="4593613"/>
              <a:ext cx="3642893" cy="33104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სააგენტო წარმოდგენილია თბილისსა და საქართველოს </a:t>
              </a:r>
            </a:p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ათ სამხარეო ცნეტრში.</a:t>
              </a:r>
            </a:p>
          </p:txBody>
        </p:sp>
      </p:grpSp>
      <p:sp>
        <p:nvSpPr>
          <p:cNvPr id="3" name="Down Arrow 2">
            <a:extLst>
              <a:ext uri="{FF2B5EF4-FFF2-40B4-BE49-F238E27FC236}">
                <a16:creationId xmlns:a16="http://schemas.microsoft.com/office/drawing/2014/main" id="{CB89BD42-5696-1349-9C2D-090CEB3EFE2A}"/>
              </a:ext>
            </a:extLst>
          </p:cNvPr>
          <p:cNvSpPr/>
          <p:nvPr/>
        </p:nvSpPr>
        <p:spPr>
          <a:xfrm>
            <a:off x="8713000" y="1290429"/>
            <a:ext cx="746760" cy="623968"/>
          </a:xfrm>
          <a:prstGeom prst="downArrow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688849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54493" y="1913197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77CEE-4FD5-4867-8277-EE5E4FEC9BCB}"/>
              </a:ext>
            </a:extLst>
          </p:cNvPr>
          <p:cNvSpPr txBox="1"/>
          <p:nvPr/>
        </p:nvSpPr>
        <p:spPr>
          <a:xfrm>
            <a:off x="883730" y="1380594"/>
            <a:ext cx="394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86093C-DC79-424B-AFEA-7F4CC9C38F5D}"/>
              </a:ext>
            </a:extLst>
          </p:cNvPr>
          <p:cNvSpPr txBox="1"/>
          <p:nvPr/>
        </p:nvSpPr>
        <p:spPr>
          <a:xfrm>
            <a:off x="803154" y="1688371"/>
            <a:ext cx="402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სააგენტოს ფუნქციები და </a:t>
            </a:r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სერვისები</a:t>
            </a:r>
            <a:endParaRPr lang="en-GE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EB7375-7119-5343-9210-EF710D0D83DE}"/>
              </a:ext>
            </a:extLst>
          </p:cNvPr>
          <p:cNvGrpSpPr/>
          <p:nvPr/>
        </p:nvGrpSpPr>
        <p:grpSpPr>
          <a:xfrm>
            <a:off x="734712" y="3255259"/>
            <a:ext cx="4881767" cy="2936373"/>
            <a:chOff x="4449097" y="5043947"/>
            <a:chExt cx="3293806" cy="24200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9DE57-7A55-A64A-A428-66BF82317405}"/>
                </a:ext>
              </a:extLst>
            </p:cNvPr>
            <p:cNvSpPr/>
            <p:nvPr/>
          </p:nvSpPr>
          <p:spPr>
            <a:xfrm>
              <a:off x="4449097" y="5043947"/>
              <a:ext cx="3293806" cy="242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239F4-32E4-414C-B384-98CF2EA64546}"/>
                </a:ext>
              </a:extLst>
            </p:cNvPr>
            <p:cNvSpPr txBox="1"/>
            <p:nvPr/>
          </p:nvSpPr>
          <p:spPr>
            <a:xfrm>
              <a:off x="4683255" y="5199738"/>
              <a:ext cx="2866998" cy="2067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დასაქმების ხელშეწყობის სახელმწიფო პროგრამების განხორციელება;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შრომის ბაზრის საინფორმაციო სისტემის მართვა;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სამუშაო ძალის შესახებ სტატისტიკური ინფორმაციის მოგროვება და ანალიზი;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შრომის ბაზრის აქტიური პოლიტიკის ღონისძიებების განხორციელება;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შრომითი მიგრაციის სფეროში სახელმწიფოთაშორისი სქემების განხორციელება.</a:t>
              </a:r>
            </a:p>
            <a:p>
              <a:endParaRPr lang="en-US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8D3633-93FD-FD48-A612-A784038B9406}"/>
              </a:ext>
            </a:extLst>
          </p:cNvPr>
          <p:cNvGrpSpPr/>
          <p:nvPr/>
        </p:nvGrpSpPr>
        <p:grpSpPr>
          <a:xfrm>
            <a:off x="6575521" y="3255264"/>
            <a:ext cx="4881767" cy="2926080"/>
            <a:chOff x="4449097" y="5043947"/>
            <a:chExt cx="3293806" cy="241153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C58252-C8F4-054A-9231-BA18FB4AF3D5}"/>
                </a:ext>
              </a:extLst>
            </p:cNvPr>
            <p:cNvSpPr/>
            <p:nvPr/>
          </p:nvSpPr>
          <p:spPr>
            <a:xfrm>
              <a:off x="4449097" y="5043947"/>
              <a:ext cx="3293806" cy="2411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2DBDA2-B352-C64B-9853-14426586ECF6}"/>
                </a:ext>
              </a:extLst>
            </p:cNvPr>
            <p:cNvSpPr txBox="1"/>
            <p:nvPr/>
          </p:nvSpPr>
          <p:spPr>
            <a:xfrm>
              <a:off x="4683254" y="5412653"/>
              <a:ext cx="2825492" cy="155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საშუამავლო მომსახურება;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პროფესიული ორიენტირება და კონსულტირება;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პროფესიული მომზადება-გადამზადება;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მხარდაჭერითი დასაქმების სერვისი მოწყვლადი ჯგუფებისთვის;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სტაჟირების პროგრამა;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ხელფასის სუბსუდირების პროგრამა;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a-GE" sz="13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დასაქმების ფორუმების ორგანიზება.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023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54493" y="3148981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77CEE-4FD5-4867-8277-EE5E4FEC9BCB}"/>
              </a:ext>
            </a:extLst>
          </p:cNvPr>
          <p:cNvSpPr txBox="1"/>
          <p:nvPr/>
        </p:nvSpPr>
        <p:spPr>
          <a:xfrm>
            <a:off x="883730" y="1380594"/>
            <a:ext cx="394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86093C-DC79-424B-AFEA-7F4CC9C38F5D}"/>
              </a:ext>
            </a:extLst>
          </p:cNvPr>
          <p:cNvSpPr txBox="1"/>
          <p:nvPr/>
        </p:nvSpPr>
        <p:spPr>
          <a:xfrm>
            <a:off x="803154" y="2924155"/>
            <a:ext cx="461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სააგენტო</a:t>
            </a:r>
            <a:r>
              <a:rPr lang="en-US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 </a:t>
            </a: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ახალი </a:t>
            </a:r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კორონავირუსის</a:t>
            </a: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 (</a:t>
            </a:r>
            <a:r>
              <a:rPr lang="en-US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COVID-19) </a:t>
            </a: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პანდემიის პირობებში</a:t>
            </a:r>
            <a:endParaRPr lang="en-GE" sz="24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60207-31FC-9B4E-9DB6-7B2B0927F3AE}"/>
              </a:ext>
            </a:extLst>
          </p:cNvPr>
          <p:cNvSpPr/>
          <p:nvPr/>
        </p:nvSpPr>
        <p:spPr>
          <a:xfrm>
            <a:off x="6770002" y="760371"/>
            <a:ext cx="48707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პანდემიის შედეგად დაზარალებულ პირებზე კომპენსაციების გაცემა შემდეგი პირობებით: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6 თვის განმვალობაში 200 ლარი 6 თვე - დაქირავებით დასაქმებულებისთვის.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ერთჯერადი 300 ლარი - თვითდასაქმებულებისთვის.</a:t>
            </a:r>
          </a:p>
          <a:p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თვითდასაქმებულთა იდენტიფიცირების მიზნით, 2020 წლის 15 მაისიდან ამუშავდა სარეგისტრაციო პორტალი.</a:t>
            </a:r>
          </a:p>
          <a:p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E0C21F-8E0C-0040-8B8A-514360F59A7B}"/>
              </a:ext>
            </a:extLst>
          </p:cNvPr>
          <p:cNvGrpSpPr/>
          <p:nvPr/>
        </p:nvGrpSpPr>
        <p:grpSpPr>
          <a:xfrm>
            <a:off x="6847873" y="3682184"/>
            <a:ext cx="4618846" cy="2448286"/>
            <a:chOff x="-2511411" y="1659411"/>
            <a:chExt cx="6445198" cy="60743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7EA415-0564-0C47-873D-9164D051AB19}"/>
                </a:ext>
              </a:extLst>
            </p:cNvPr>
            <p:cNvSpPr/>
            <p:nvPr/>
          </p:nvSpPr>
          <p:spPr>
            <a:xfrm>
              <a:off x="-2511411" y="1659411"/>
              <a:ext cx="6445198" cy="6074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412502-FF4E-9C4B-A48A-104C7674A87B}"/>
                </a:ext>
              </a:extLst>
            </p:cNvPr>
            <p:cNvSpPr txBox="1"/>
            <p:nvPr/>
          </p:nvSpPr>
          <p:spPr>
            <a:xfrm>
              <a:off x="-1974134" y="2137654"/>
              <a:ext cx="5627009" cy="511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შედეგად 17 ივნისის მდგომარეობით </a:t>
              </a:r>
            </a:p>
            <a:p>
              <a:pPr algn="ctr"/>
              <a:r>
                <a:rPr lang="ka-GE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კომპენსაცია გეცმულია:</a:t>
              </a:r>
            </a:p>
            <a:p>
              <a:pPr algn="ctr"/>
              <a:endParaRPr lang="ka-GE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90 775 უმუშევრად დარჩენილ პირებზე - ჯამში 18 155 000 ლარი</a:t>
              </a:r>
            </a:p>
            <a:p>
              <a:pPr algn="ctr"/>
              <a:r>
                <a:rPr lang="ka-GE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80 081 თვითდასაქმებულზე - </a:t>
              </a:r>
            </a:p>
            <a:p>
              <a:pPr algn="ctr"/>
              <a:r>
                <a:rPr lang="ka-GE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24 024 300 ლარი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40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54493" y="3148981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77CEE-4FD5-4867-8277-EE5E4FEC9BCB}"/>
              </a:ext>
            </a:extLst>
          </p:cNvPr>
          <p:cNvSpPr txBox="1"/>
          <p:nvPr/>
        </p:nvSpPr>
        <p:spPr>
          <a:xfrm>
            <a:off x="883730" y="1380594"/>
            <a:ext cx="394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86093C-DC79-424B-AFEA-7F4CC9C38F5D}"/>
              </a:ext>
            </a:extLst>
          </p:cNvPr>
          <p:cNvSpPr txBox="1"/>
          <p:nvPr/>
        </p:nvSpPr>
        <p:spPr>
          <a:xfrm>
            <a:off x="803154" y="2924155"/>
            <a:ext cx="461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სააგენტოს </a:t>
            </a:r>
          </a:p>
          <a:p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სამომავლო გეგმები</a:t>
            </a:r>
            <a:endParaRPr lang="en-GE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9010D9-BCF7-CF43-83E2-BB8DA0572987}"/>
              </a:ext>
            </a:extLst>
          </p:cNvPr>
          <p:cNvGrpSpPr/>
          <p:nvPr/>
        </p:nvGrpSpPr>
        <p:grpSpPr>
          <a:xfrm>
            <a:off x="6451768" y="1419809"/>
            <a:ext cx="5042240" cy="738664"/>
            <a:chOff x="6451768" y="1762721"/>
            <a:chExt cx="5042240" cy="7386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8DF4AA-2F9D-1D4F-94BB-132DB505FF82}"/>
                </a:ext>
              </a:extLst>
            </p:cNvPr>
            <p:cNvSpPr/>
            <p:nvPr/>
          </p:nvSpPr>
          <p:spPr>
            <a:xfrm>
              <a:off x="6451768" y="1975867"/>
              <a:ext cx="318234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E107A8-7F22-904B-8B78-D61B3534A5EB}"/>
                </a:ext>
              </a:extLst>
            </p:cNvPr>
            <p:cNvSpPr/>
            <p:nvPr/>
          </p:nvSpPr>
          <p:spPr>
            <a:xfrm>
              <a:off x="6770002" y="1762721"/>
              <a:ext cx="472400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დასაქმების ხელშეწყობის სახელმწიფო სერვისებზე წვდომის გაუმჯობესება მთელი ქვეყნის მასშტაბით;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CA5CF1-F849-0847-8C8F-959AB73210F1}"/>
              </a:ext>
            </a:extLst>
          </p:cNvPr>
          <p:cNvGrpSpPr/>
          <p:nvPr/>
        </p:nvGrpSpPr>
        <p:grpSpPr>
          <a:xfrm>
            <a:off x="6451768" y="3020707"/>
            <a:ext cx="5042240" cy="523220"/>
            <a:chOff x="6451768" y="2804875"/>
            <a:chExt cx="5042240" cy="5232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D65658-BC4C-3648-86A6-7ADACE1570ED}"/>
                </a:ext>
              </a:extLst>
            </p:cNvPr>
            <p:cNvSpPr/>
            <p:nvPr/>
          </p:nvSpPr>
          <p:spPr>
            <a:xfrm>
              <a:off x="6451768" y="2910299"/>
              <a:ext cx="318234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3B5AF6-AE72-6E4C-B6AB-777F2F98F728}"/>
                </a:ext>
              </a:extLst>
            </p:cNvPr>
            <p:cNvSpPr/>
            <p:nvPr/>
          </p:nvSpPr>
          <p:spPr>
            <a:xfrm>
              <a:off x="6770002" y="2804875"/>
              <a:ext cx="47240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შრომის ბაზრის მართვის საინფორმაციო სისტემის განახლება და განვითარება;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0AA771-C04E-BF45-9678-52BD2EEFF50B}"/>
              </a:ext>
            </a:extLst>
          </p:cNvPr>
          <p:cNvGrpSpPr/>
          <p:nvPr/>
        </p:nvGrpSpPr>
        <p:grpSpPr>
          <a:xfrm>
            <a:off x="6451768" y="4406162"/>
            <a:ext cx="5042240" cy="954107"/>
            <a:chOff x="6451768" y="3703447"/>
            <a:chExt cx="5042240" cy="95410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D14280-92FB-0646-8370-2FE354A6B2A5}"/>
                </a:ext>
              </a:extLst>
            </p:cNvPr>
            <p:cNvSpPr/>
            <p:nvPr/>
          </p:nvSpPr>
          <p:spPr>
            <a:xfrm>
              <a:off x="6451768" y="4024314"/>
              <a:ext cx="318234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49A370-1CF3-F246-B22F-5C1CD4EC00C0}"/>
                </a:ext>
              </a:extLst>
            </p:cNvPr>
            <p:cNvSpPr/>
            <p:nvPr/>
          </p:nvSpPr>
          <p:spPr>
            <a:xfrm>
              <a:off x="6770002" y="3703447"/>
              <a:ext cx="47240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თანამშრომლობის განვითარება სამოქალაქო და ბიზნეს სექტორის, ადგილობრივი ხელისუფლების და სხვა სახელმწიფო უწყებების წარმომადგენლებთან.</a:t>
              </a:r>
              <a:endParaRPr lang="ka-G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854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0" y="2492477"/>
            <a:ext cx="12192000" cy="4365523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998CC0-773C-EF4D-BCB2-E1E448530B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14129"/>
          <a:stretch>
            <a:fillRect/>
          </a:stretch>
        </p:blipFill>
        <p:spPr/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0808EB-EC62-401F-8886-D77438AE4213}"/>
              </a:ext>
            </a:extLst>
          </p:cNvPr>
          <p:cNvSpPr/>
          <p:nvPr/>
        </p:nvSpPr>
        <p:spPr>
          <a:xfrm>
            <a:off x="954146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D8FA2F-586A-4478-9F21-ECB2B1413DFE}"/>
              </a:ext>
            </a:extLst>
          </p:cNvPr>
          <p:cNvSpPr/>
          <p:nvPr/>
        </p:nvSpPr>
        <p:spPr>
          <a:xfrm>
            <a:off x="190180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587C1F-828F-1D4D-9ECF-157E74B6D2F7}"/>
              </a:ext>
            </a:extLst>
          </p:cNvPr>
          <p:cNvSpPr/>
          <p:nvPr/>
        </p:nvSpPr>
        <p:spPr>
          <a:xfrm>
            <a:off x="2796058" y="1102372"/>
            <a:ext cx="6599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00" b="1" dirty="0">
                <a:gradFill flip="none" rotWithShape="1"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BPG DejaVu Sans" panose="020B0603030804020204" pitchFamily="34" charset="0"/>
              </a:rPr>
              <a:t>გმადლობთ ყურადღებისთვის!</a:t>
            </a:r>
            <a:endParaRPr lang="en-GE" sz="3200" b="1" dirty="0">
              <a:gradFill flip="none" rotWithShape="1"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839957"/>
            <a:chOff x="638011" y="565822"/>
            <a:chExt cx="10816569" cy="3839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ფულადი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სოციალური</a:t>
              </a:r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 გასაცემლები</a:t>
              </a:r>
              <a:endParaRPr lang="en-US" sz="40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193202" y="1992512"/>
            <a:ext cx="5924150" cy="565962"/>
            <a:chOff x="7579196" y="3262164"/>
            <a:chExt cx="382574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4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4455" y="3455926"/>
              <a:ext cx="3700485" cy="1474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ასაკით პენსიის ოდენობა -2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0 ლარი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;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193200" y="2700632"/>
            <a:ext cx="5854390" cy="710954"/>
            <a:chOff x="7796790" y="3958978"/>
            <a:chExt cx="3780694" cy="4864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8"/>
              <a:ext cx="3780694" cy="4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22050" y="4081182"/>
              <a:ext cx="3539350" cy="29482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მკვეთრად გამოხატული შეზღუდული შესაძლებლობის</a:t>
              </a:r>
            </a:p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მქონე პირი - 220 ლარი;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193200" y="3553744"/>
            <a:ext cx="5854390" cy="603998"/>
            <a:chOff x="7796790" y="4655798"/>
            <a:chExt cx="3780694" cy="41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8"/>
              <a:ext cx="3780694" cy="413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60353" y="4745528"/>
              <a:ext cx="3375787" cy="147410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შეზღუდული შეასძლებლობის მქონე ბავშვი - 220 ლარი;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893B07-4376-EE44-9A6E-6839C6395A4F}"/>
              </a:ext>
            </a:extLst>
          </p:cNvPr>
          <p:cNvGrpSpPr/>
          <p:nvPr/>
        </p:nvGrpSpPr>
        <p:grpSpPr>
          <a:xfrm>
            <a:off x="4624498" y="513955"/>
            <a:ext cx="7567502" cy="1282696"/>
            <a:chOff x="592025" y="1905893"/>
            <a:chExt cx="5948516" cy="47143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FEF3DC-F4DA-CA4E-A916-B571D84975B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A437C1-F3C3-5F44-AC8C-A75F43FD8CDB}"/>
                </a:ext>
              </a:extLst>
            </p:cNvPr>
            <p:cNvSpPr txBox="1"/>
            <p:nvPr/>
          </p:nvSpPr>
          <p:spPr>
            <a:xfrm>
              <a:off x="749453" y="2396612"/>
              <a:ext cx="5579943" cy="373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წლის იანვრიდან გაიზარდა მოწყვლადი ჯგუფებისთვის გათვალისწინებული ყოველთვიური დახმარების  ოდენობა: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8E5F65-DA0A-E54D-93A3-E7361D071BA1}"/>
              </a:ext>
            </a:extLst>
          </p:cNvPr>
          <p:cNvGrpSpPr/>
          <p:nvPr/>
        </p:nvGrpSpPr>
        <p:grpSpPr>
          <a:xfrm>
            <a:off x="6193200" y="4299900"/>
            <a:ext cx="5854390" cy="842791"/>
            <a:chOff x="7796790" y="4448382"/>
            <a:chExt cx="3780694" cy="5766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9FC84D-E15F-DE42-AE1B-E06D623D7014}"/>
                </a:ext>
              </a:extLst>
            </p:cNvPr>
            <p:cNvSpPr/>
            <p:nvPr/>
          </p:nvSpPr>
          <p:spPr>
            <a:xfrm>
              <a:off x="7796790" y="444838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581D14-CDD5-4544-AB85-33ED64E26C51}"/>
                </a:ext>
              </a:extLst>
            </p:cNvPr>
            <p:cNvSpPr txBox="1"/>
            <p:nvPr/>
          </p:nvSpPr>
          <p:spPr>
            <a:xfrm>
              <a:off x="7922052" y="4557615"/>
              <a:ext cx="3539349" cy="29482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მნიშვნელოვნად გამოხატული შეზღუდული შესაძლებლობის</a:t>
              </a:r>
            </a:p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მქონე პირი - 140 ლარი.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ACDBF-C766-D54A-B6F9-8B7B7234D5DA}"/>
              </a:ext>
            </a:extLst>
          </p:cNvPr>
          <p:cNvGrpSpPr/>
          <p:nvPr/>
        </p:nvGrpSpPr>
        <p:grpSpPr>
          <a:xfrm>
            <a:off x="6193200" y="5284850"/>
            <a:ext cx="5854390" cy="1122954"/>
            <a:chOff x="7796790" y="4528677"/>
            <a:chExt cx="3780694" cy="76834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57E48-648A-5944-8A27-96EB1B154C55}"/>
                </a:ext>
              </a:extLst>
            </p:cNvPr>
            <p:cNvSpPr/>
            <p:nvPr/>
          </p:nvSpPr>
          <p:spPr>
            <a:xfrm>
              <a:off x="7796790" y="4528677"/>
              <a:ext cx="3780694" cy="7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F34C6-0008-FC49-8671-4341F9A077BD}"/>
                </a:ext>
              </a:extLst>
            </p:cNvPr>
            <p:cNvSpPr txBox="1"/>
            <p:nvPr/>
          </p:nvSpPr>
          <p:spPr>
            <a:xfrm>
              <a:off x="7922050" y="4618029"/>
              <a:ext cx="3599573" cy="58964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ასაკით პენსიის/სოციალური პაკეტის ოდენობის ზრდის</a:t>
              </a:r>
            </a:p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გათვალისწინებით გადაანგარიშდა სახელმწიფო</a:t>
              </a:r>
            </a:p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კომპენსაციები, მაღალმთიან დასახლებაში მუდმივად</a:t>
              </a:r>
            </a:p>
            <a:p>
              <a:pPr marL="285750" indent="-28575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მცხოვრებ პირთა პენსიის/სოციალური პაკეტის დანამატი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059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565515" y="565822"/>
            <a:ext cx="10240017" cy="4295852"/>
            <a:chOff x="560887" y="565822"/>
            <a:chExt cx="10893693" cy="42958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560887" y="2307129"/>
              <a:ext cx="491083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წლის </a:t>
              </a:r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სოციალური გასაცემლების გადანაწილება </a:t>
              </a:r>
              <a:endParaRPr lang="en-US" sz="40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04F862-8193-0F40-A3C9-7964AB28A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5556"/>
              </p:ext>
            </p:extLst>
          </p:nvPr>
        </p:nvGraphicFramePr>
        <p:xfrm>
          <a:off x="6096000" y="1557432"/>
          <a:ext cx="5354640" cy="374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403">
                  <a:extLst>
                    <a:ext uri="{9D8B030D-6E8A-4147-A177-3AD203B41FA5}">
                      <a16:colId xmlns:a16="http://schemas.microsoft.com/office/drawing/2014/main" val="3402205030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771211527"/>
                    </a:ext>
                  </a:extLst>
                </a:gridCol>
              </a:tblGrid>
              <a:tr h="427286">
                <a:tc>
                  <a:txBody>
                    <a:bodyPr/>
                    <a:lstStyle/>
                    <a:p>
                      <a:pPr lvl="0" algn="l" fontAlgn="b"/>
                      <a:r>
                        <a:rPr lang="ka-GE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სოციალური დაცვა</a:t>
                      </a:r>
                    </a:p>
                  </a:txBody>
                  <a:tcPr marL="180000" marR="0" marT="0" marB="0" anchor="ctr">
                    <a:gradFill>
                      <a:gsLst>
                        <a:gs pos="10000">
                          <a:schemeClr val="accent1">
                            <a:alpha val="92000"/>
                          </a:schemeClr>
                        </a:gs>
                        <a:gs pos="100000">
                          <a:schemeClr val="accent2">
                            <a:alpha val="7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3 126 000 000</a:t>
                      </a:r>
                    </a:p>
                  </a:txBody>
                  <a:tcPr marL="0" marR="0" marT="0" marB="0" anchor="ctr">
                    <a:gradFill>
                      <a:gsLst>
                        <a:gs pos="10000">
                          <a:schemeClr val="accent1">
                            <a:alpha val="92000"/>
                          </a:schemeClr>
                        </a:gs>
                        <a:gs pos="100000">
                          <a:schemeClr val="accent2">
                            <a:alpha val="7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8271030"/>
                  </a:ext>
                </a:extLst>
              </a:tr>
              <a:tr h="591697">
                <a:tc>
                  <a:txBody>
                    <a:bodyPr/>
                    <a:lstStyle/>
                    <a:p>
                      <a:pPr lvl="0" algn="l" fontAlgn="b"/>
                      <a:r>
                        <a:rPr lang="ka-GE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საპენსიო უზრუნველყოფა </a:t>
                      </a: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2 230 000 000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8546478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lvl="0" algn="l" fontAlgn="b"/>
                      <a:r>
                        <a:rPr lang="ka-GE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მიზნობრივი ჯგუუფების სოციალური დახმარებები</a:t>
                      </a: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793 000 000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380256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lvl="0" algn="l" fontAlgn="b"/>
                      <a:r>
                        <a:rPr lang="ka-GE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სოციალური რეაბილიტაცია და ბავშვზე ზრუნვა</a:t>
                      </a: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 37 400 000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8117715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lvl="0" algn="l" fontAlgn="b"/>
                      <a:r>
                        <a:rPr lang="ka-GE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სოციალური შეღავათები მაღალმთიან დასახლებაში</a:t>
                      </a: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58 300 000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9004780"/>
                  </a:ext>
                </a:extLst>
              </a:tr>
              <a:tr h="817634">
                <a:tc>
                  <a:txBody>
                    <a:bodyPr/>
                    <a:lstStyle/>
                    <a:p>
                      <a:pPr lvl="0" algn="l" fontAlgn="b"/>
                      <a:r>
                        <a:rPr lang="ka-GE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სახელმწიფო ზრუნვის, ტრეფიკინგის მსხვერპლთა დახმარება </a:t>
                      </a: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PG DejaVu Sans" panose="020B0603030804020204" pitchFamily="34" charset="0"/>
                          <a:ea typeface="+mn-ea"/>
                          <a:cs typeface="+mn-cs"/>
                        </a:rPr>
                        <a:t>7 000 000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807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1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3B02D3-C23C-4791-8EFD-B63A4FEAEEEA}"/>
              </a:ext>
            </a:extLst>
          </p:cNvPr>
          <p:cNvSpPr txBox="1"/>
          <p:nvPr/>
        </p:nvSpPr>
        <p:spPr>
          <a:xfrm>
            <a:off x="1705356" y="626978"/>
            <a:ext cx="8781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>
                <a:solidFill>
                  <a:schemeClr val="accent3">
                    <a:lumMod val="75000"/>
                  </a:schemeClr>
                </a:solidFill>
                <a:latin typeface="BPG DejaVu Sans" panose="020B0603030804020204" pitchFamily="34" charset="0"/>
              </a:rPr>
              <a:t>პენსიის ოდენობის დინამიკა </a:t>
            </a:r>
          </a:p>
          <a:p>
            <a:pPr algn="ctr"/>
            <a:r>
              <a:rPr lang="ka-GE" sz="3200" b="1" dirty="0">
                <a:solidFill>
                  <a:schemeClr val="accent3">
                    <a:lumMod val="75000"/>
                  </a:schemeClr>
                </a:solidFill>
                <a:latin typeface="BPG DejaVu Sans" panose="020B0603030804020204" pitchFamily="34" charset="0"/>
              </a:rPr>
              <a:t>2003-2020 წ.წ.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4DC5417-6CD4-4E40-A1DB-B2911A276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269000"/>
              </p:ext>
            </p:extLst>
          </p:nvPr>
        </p:nvGraphicFramePr>
        <p:xfrm>
          <a:off x="641604" y="2633472"/>
          <a:ext cx="10908791" cy="388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92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4455510"/>
            <a:chOff x="638011" y="565822"/>
            <a:chExt cx="10816569" cy="4455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მიზნობრივი ჯგუფების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სოცილური დახმარება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5650994" y="1992512"/>
            <a:ext cx="6466361" cy="720000"/>
            <a:chOff x="7229044" y="3262164"/>
            <a:chExt cx="4175897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4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229044" y="3310118"/>
              <a:ext cx="4175897" cy="4390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80010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ორიენტირებულია ბავშვებისა და ბავშვიანი ოჯახების</a:t>
              </a:r>
            </a:p>
            <a:p>
              <a:pPr marL="80010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საჭიროებებზე;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5650992" y="2840743"/>
            <a:ext cx="6396597" cy="720000"/>
            <a:chOff x="7446639" y="3958978"/>
            <a:chExt cx="4130845" cy="4864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8"/>
              <a:ext cx="3780694" cy="4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446639" y="4081182"/>
              <a:ext cx="4014762" cy="29482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80010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არის დიფენერცირებული, უფრო მეტ დახმარებას იღებს ის ოჯახი, რომელიც უფრო ღარიბია;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5650992" y="3688974"/>
            <a:ext cx="6396597" cy="720000"/>
            <a:chOff x="7446639" y="4655798"/>
            <a:chExt cx="4130845" cy="492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8"/>
              <a:ext cx="3780694" cy="49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446639" y="4704681"/>
              <a:ext cx="4050638" cy="29482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80010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დაფუძნებულია ობიექტურ კრიტერიუმებზე, ამოღებულია სოციალური აგენტის სუბიექტური აზრი;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893B07-4376-EE44-9A6E-6839C6395A4F}"/>
              </a:ext>
            </a:extLst>
          </p:cNvPr>
          <p:cNvGrpSpPr/>
          <p:nvPr/>
        </p:nvGrpSpPr>
        <p:grpSpPr>
          <a:xfrm>
            <a:off x="4624498" y="513955"/>
            <a:ext cx="7567502" cy="1282696"/>
            <a:chOff x="592025" y="1905893"/>
            <a:chExt cx="5948516" cy="47143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FEF3DC-F4DA-CA4E-A916-B571D84975B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A437C1-F3C3-5F44-AC8C-A75F43FD8CDB}"/>
                </a:ext>
              </a:extLst>
            </p:cNvPr>
            <p:cNvSpPr txBox="1"/>
            <p:nvPr/>
          </p:nvSpPr>
          <p:spPr>
            <a:xfrm>
              <a:off x="749453" y="2396612"/>
              <a:ext cx="5579943" cy="260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მიზნობრივი სოციალური დახმარება - </a:t>
              </a:r>
            </a:p>
            <a:p>
              <a:pPr algn="r"/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საარსებო შემწეობა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8E5F65-DA0A-E54D-93A3-E7361D071BA1}"/>
              </a:ext>
            </a:extLst>
          </p:cNvPr>
          <p:cNvGrpSpPr/>
          <p:nvPr/>
        </p:nvGrpSpPr>
        <p:grpSpPr>
          <a:xfrm>
            <a:off x="5650992" y="4537205"/>
            <a:ext cx="6396597" cy="720000"/>
            <a:chOff x="7446639" y="4448382"/>
            <a:chExt cx="4130845" cy="5766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9FC84D-E15F-DE42-AE1B-E06D623D7014}"/>
                </a:ext>
              </a:extLst>
            </p:cNvPr>
            <p:cNvSpPr/>
            <p:nvPr/>
          </p:nvSpPr>
          <p:spPr>
            <a:xfrm>
              <a:off x="7796790" y="444838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581D14-CDD5-4544-AB85-33ED64E26C51}"/>
                </a:ext>
              </a:extLst>
            </p:cNvPr>
            <p:cNvSpPr txBox="1"/>
            <p:nvPr/>
          </p:nvSpPr>
          <p:spPr>
            <a:xfrm>
              <a:off x="7446639" y="4662465"/>
              <a:ext cx="4014762" cy="1474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80010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ბავშვის ბენეფიტი გაზრდილია 50 ლარამდე;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ACDBF-C766-D54A-B6F9-8B7B7234D5DA}"/>
              </a:ext>
            </a:extLst>
          </p:cNvPr>
          <p:cNvGrpSpPr/>
          <p:nvPr/>
        </p:nvGrpSpPr>
        <p:grpSpPr>
          <a:xfrm>
            <a:off x="5650992" y="5385434"/>
            <a:ext cx="6396597" cy="720001"/>
            <a:chOff x="7446639" y="4528677"/>
            <a:chExt cx="4130845" cy="7683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57E48-648A-5944-8A27-96EB1B154C55}"/>
                </a:ext>
              </a:extLst>
            </p:cNvPr>
            <p:cNvSpPr/>
            <p:nvPr/>
          </p:nvSpPr>
          <p:spPr>
            <a:xfrm>
              <a:off x="7796790" y="4528677"/>
              <a:ext cx="3780694" cy="7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F34C6-0008-FC49-8671-4341F9A077BD}"/>
                </a:ext>
              </a:extLst>
            </p:cNvPr>
            <p:cNvSpPr txBox="1"/>
            <p:nvPr/>
          </p:nvSpPr>
          <p:spPr>
            <a:xfrm>
              <a:off x="7446639" y="4528678"/>
              <a:ext cx="4074985" cy="7683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0010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ფარავს მოსახლეობის 13%, დაახლოებით 485000 პირს, მათ შორის 35.3% ბავშვია.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847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5071064"/>
            <a:chOff x="638011" y="565822"/>
            <a:chExt cx="10816569" cy="50710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სოციალური ზრუნვის სისტემის ინსტიტუციური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193201" y="464321"/>
            <a:ext cx="5854390" cy="689907"/>
            <a:chOff x="7579196" y="3257184"/>
            <a:chExt cx="3780694" cy="5816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4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661137" y="3257184"/>
              <a:ext cx="3582668" cy="54489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სსიპ „ადამიანით ვაჭრობისა და ტრეფიკინგის მსხვერპლთა, დაზარალებულთა დახმარების სახელმწიფო ფონდის ტრანსფორმაციის შედეგად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193200" y="2004712"/>
            <a:ext cx="5854390" cy="684000"/>
            <a:chOff x="7796790" y="3958978"/>
            <a:chExt cx="3780694" cy="4864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8"/>
              <a:ext cx="3780694" cy="4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878731" y="4075373"/>
              <a:ext cx="3582670" cy="30643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ჩამოყალიბდა „სახელმწიფო ზრუნვისა და ტრეფიკინგის მსხვერპლთა, დაზარალებულთა დახმარების სააგენტო“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193200" y="2929477"/>
            <a:ext cx="5854390" cy="684000"/>
            <a:chOff x="7796790" y="4655798"/>
            <a:chExt cx="3780694" cy="492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8"/>
              <a:ext cx="3780694" cy="49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878731" y="4696923"/>
              <a:ext cx="3618546" cy="3103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გაერთიანდა სახელმწიფო ზრუნვისა და მხარდაჭერის მომსახურებები ერთი ქოლგის ქვეშ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8E5F65-DA0A-E54D-93A3-E7361D071BA1}"/>
              </a:ext>
            </a:extLst>
          </p:cNvPr>
          <p:cNvGrpSpPr/>
          <p:nvPr/>
        </p:nvGrpSpPr>
        <p:grpSpPr>
          <a:xfrm>
            <a:off x="6193200" y="3854242"/>
            <a:ext cx="5854390" cy="684000"/>
            <a:chOff x="7796790" y="4448382"/>
            <a:chExt cx="3780694" cy="5766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9FC84D-E15F-DE42-AE1B-E06D623D7014}"/>
                </a:ext>
              </a:extLst>
            </p:cNvPr>
            <p:cNvSpPr/>
            <p:nvPr/>
          </p:nvSpPr>
          <p:spPr>
            <a:xfrm>
              <a:off x="7796790" y="444838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581D14-CDD5-4544-AB85-33ED64E26C51}"/>
                </a:ext>
              </a:extLst>
            </p:cNvPr>
            <p:cNvSpPr txBox="1"/>
            <p:nvPr/>
          </p:nvSpPr>
          <p:spPr>
            <a:xfrm>
              <a:off x="7878731" y="4554539"/>
              <a:ext cx="3582670" cy="3632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დაიხვეწა და ჩამოყალიბდა უფრო მოქნილი ახალი ორგანიზაციული სტრუქტურა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ACDBF-C766-D54A-B6F9-8B7B7234D5DA}"/>
              </a:ext>
            </a:extLst>
          </p:cNvPr>
          <p:cNvGrpSpPr/>
          <p:nvPr/>
        </p:nvGrpSpPr>
        <p:grpSpPr>
          <a:xfrm>
            <a:off x="6193200" y="4779007"/>
            <a:ext cx="5854390" cy="684000"/>
            <a:chOff x="7796790" y="4528677"/>
            <a:chExt cx="3780694" cy="7683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57E48-648A-5944-8A27-96EB1B154C55}"/>
                </a:ext>
              </a:extLst>
            </p:cNvPr>
            <p:cNvSpPr/>
            <p:nvPr/>
          </p:nvSpPr>
          <p:spPr>
            <a:xfrm>
              <a:off x="7796790" y="4528677"/>
              <a:ext cx="3780694" cy="7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F34C6-0008-FC49-8671-4341F9A077BD}"/>
                </a:ext>
              </a:extLst>
            </p:cNvPr>
            <p:cNvSpPr txBox="1"/>
            <p:nvPr/>
          </p:nvSpPr>
          <p:spPr>
            <a:xfrm>
              <a:off x="7878731" y="4528678"/>
              <a:ext cx="3642893" cy="7683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cs typeface="Calibri" panose="020F0502020204030204" pitchFamily="34" charset="0"/>
                </a:rPr>
                <a:t>გაიზარდა სოციალურ მუშაკთა შრომის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ანაზღაურება და ოგანიზაციის საშტატო ოდენობა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2FA1F7-B02E-C440-8F2B-8A955E2942D8}"/>
              </a:ext>
            </a:extLst>
          </p:cNvPr>
          <p:cNvGrpSpPr/>
          <p:nvPr/>
        </p:nvGrpSpPr>
        <p:grpSpPr>
          <a:xfrm>
            <a:off x="6193200" y="5703772"/>
            <a:ext cx="5854390" cy="684000"/>
            <a:chOff x="7796790" y="4528677"/>
            <a:chExt cx="3780694" cy="76834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0273F3A-14FE-0C47-9E42-A4A6B9FB516D}"/>
                </a:ext>
              </a:extLst>
            </p:cNvPr>
            <p:cNvSpPr/>
            <p:nvPr/>
          </p:nvSpPr>
          <p:spPr>
            <a:xfrm>
              <a:off x="7796790" y="4528677"/>
              <a:ext cx="3780694" cy="7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 anchorCtr="0"/>
            <a:lstStyle/>
            <a:p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222C49-6EEB-DC4D-921A-2D798FB94E9B}"/>
                </a:ext>
              </a:extLst>
            </p:cNvPr>
            <p:cNvSpPr txBox="1"/>
            <p:nvPr/>
          </p:nvSpPr>
          <p:spPr>
            <a:xfrm>
              <a:off x="7884693" y="4528678"/>
              <a:ext cx="3276245" cy="7683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ფუნქციონირება დაიწყო ბავშვთა დახმარების ცხელმა ხაზმა - 111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" name="Down Arrow 2">
            <a:extLst>
              <a:ext uri="{FF2B5EF4-FFF2-40B4-BE49-F238E27FC236}">
                <a16:creationId xmlns:a16="http://schemas.microsoft.com/office/drawing/2014/main" id="{CB89BD42-5696-1349-9C2D-090CEB3EFE2A}"/>
              </a:ext>
            </a:extLst>
          </p:cNvPr>
          <p:cNvSpPr/>
          <p:nvPr/>
        </p:nvSpPr>
        <p:spPr>
          <a:xfrm>
            <a:off x="8713000" y="1290429"/>
            <a:ext cx="746760" cy="623968"/>
          </a:xfrm>
          <a:prstGeom prst="downArrow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584989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სააგენტოს ამჟამინდელი </a:t>
            </a:r>
            <a:r>
              <a:rPr lang="ka-GE" sz="28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მიმართულებებია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6AE3AB-B951-7F41-8521-407D80F462B1}"/>
              </a:ext>
            </a:extLst>
          </p:cNvPr>
          <p:cNvGrpSpPr/>
          <p:nvPr/>
        </p:nvGrpSpPr>
        <p:grpSpPr>
          <a:xfrm>
            <a:off x="2978085" y="1914097"/>
            <a:ext cx="9213915" cy="4358687"/>
            <a:chOff x="2978085" y="1914097"/>
            <a:chExt cx="9213915" cy="435868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FD025E-5B10-4C4A-911F-E118E9926953}"/>
                </a:ext>
              </a:extLst>
            </p:cNvPr>
            <p:cNvSpPr/>
            <p:nvPr/>
          </p:nvSpPr>
          <p:spPr>
            <a:xfrm>
              <a:off x="2978085" y="1914097"/>
              <a:ext cx="9213915" cy="4358687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FA6E3-04F9-2E45-A47C-892C88C91E77}"/>
                </a:ext>
              </a:extLst>
            </p:cNvPr>
            <p:cNvSpPr txBox="1"/>
            <p:nvPr/>
          </p:nvSpPr>
          <p:spPr>
            <a:xfrm>
              <a:off x="2978085" y="2151100"/>
              <a:ext cx="8520185" cy="356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pPr>
                <a:lnSpc>
                  <a:spcPct val="150000"/>
                </a:lnSpc>
              </a:pP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მეურვეობა-მზრუნველობა</a:t>
              </a:r>
            </a:p>
            <a:p>
              <a:pPr>
                <a:lnSpc>
                  <a:spcPct val="150000"/>
                </a:lnSpc>
              </a:pP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საერთაშორისო შვილად აყვანის ურთიერთობებში ცენტრალური ორგანოს ფუნქციების შესრულება</a:t>
              </a: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ბავშვთა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დაცვა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და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დახმარება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ქალთა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მიმართ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და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ოჯახში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ძალადობის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მსხვერპლთა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რეაბილიტაცია და გაძლიერება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შშმ პირთა მხარდაჭერა და  სოციალური ფუნქციონირების ამაღლება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ხანდაზმულებზე ზრუნვა და ღირსეული სიბერის ხელშეწყობა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ტრეფიკინგის მსხვერპლთა დაცვა და მხარდაჭერა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406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E8DB5A5-F447-FD4E-BFA0-66E4B7D156F1}"/>
              </a:ext>
            </a:extLst>
          </p:cNvPr>
          <p:cNvGrpSpPr/>
          <p:nvPr/>
        </p:nvGrpSpPr>
        <p:grpSpPr>
          <a:xfrm>
            <a:off x="446278" y="1624888"/>
            <a:ext cx="3357482" cy="1548001"/>
            <a:chOff x="373126" y="2010203"/>
            <a:chExt cx="3357482" cy="15480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79E729F-5B05-47F4-AD48-026E50CB6DAE}"/>
                </a:ext>
              </a:extLst>
            </p:cNvPr>
            <p:cNvSpPr/>
            <p:nvPr/>
          </p:nvSpPr>
          <p:spPr>
            <a:xfrm>
              <a:off x="373126" y="2010203"/>
              <a:ext cx="3357482" cy="1548001"/>
            </a:xfrm>
            <a:prstGeom prst="rect">
              <a:avLst/>
            </a:prstGeom>
            <a:gradFill>
              <a:gsLst>
                <a:gs pos="10000">
                  <a:schemeClr val="accent1">
                    <a:alpha val="85000"/>
                  </a:schemeClr>
                </a:gs>
                <a:gs pos="100000">
                  <a:schemeClr val="accent2">
                    <a:alpha val="75000"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C750C2-F2D9-46B0-9546-BFB8B8B743CE}"/>
                </a:ext>
              </a:extLst>
            </p:cNvPr>
            <p:cNvSpPr txBox="1"/>
            <p:nvPr/>
          </p:nvSpPr>
          <p:spPr>
            <a:xfrm>
              <a:off x="373127" y="2368705"/>
              <a:ext cx="335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მცირე საოჯახო ტიპის სახლებში მომსახურებას იღებს  </a:t>
              </a:r>
              <a:r>
                <a:rPr lang="ka-GE" sz="16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315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ბავშვი</a:t>
              </a:r>
              <a:endParaRPr lang="en-GB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08728F6-08AA-4C48-A982-D8E962D0E9D4}"/>
              </a:ext>
            </a:extLst>
          </p:cNvPr>
          <p:cNvSpPr txBox="1"/>
          <p:nvPr/>
        </p:nvSpPr>
        <p:spPr>
          <a:xfrm>
            <a:off x="2397032" y="460506"/>
            <a:ext cx="833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მეურვეობა და მზრუნველობა</a:t>
            </a:r>
            <a:endParaRPr lang="en-GB" sz="32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CAD205-D79F-D143-B356-45660A3EC28D}"/>
              </a:ext>
            </a:extLst>
          </p:cNvPr>
          <p:cNvGrpSpPr/>
          <p:nvPr/>
        </p:nvGrpSpPr>
        <p:grpSpPr>
          <a:xfrm>
            <a:off x="446278" y="3531391"/>
            <a:ext cx="3357482" cy="1548001"/>
            <a:chOff x="373126" y="2010203"/>
            <a:chExt cx="3357482" cy="154800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D0C092-280D-EC49-ACF1-C6568A6A9334}"/>
                </a:ext>
              </a:extLst>
            </p:cNvPr>
            <p:cNvSpPr/>
            <p:nvPr/>
          </p:nvSpPr>
          <p:spPr>
            <a:xfrm>
              <a:off x="373126" y="2010203"/>
              <a:ext cx="3357482" cy="1548001"/>
            </a:xfrm>
            <a:prstGeom prst="rect">
              <a:avLst/>
            </a:prstGeom>
            <a:gradFill>
              <a:gsLst>
                <a:gs pos="10000">
                  <a:schemeClr val="accent1">
                    <a:alpha val="85000"/>
                  </a:schemeClr>
                </a:gs>
                <a:gs pos="100000">
                  <a:schemeClr val="accent2">
                    <a:alpha val="75000"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C780C6-7724-834B-A25D-2F52502B6DFF}"/>
                </a:ext>
              </a:extLst>
            </p:cNvPr>
            <p:cNvSpPr txBox="1"/>
            <p:nvPr/>
          </p:nvSpPr>
          <p:spPr>
            <a:xfrm>
              <a:off x="373127" y="2368705"/>
              <a:ext cx="3357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მიუსაფარ ბავშვთა თავშესაფრებში მომსახურებას იღებს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  ბავშვი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725EEA-9F24-2C49-AE53-61F7403768E1}"/>
              </a:ext>
            </a:extLst>
          </p:cNvPr>
          <p:cNvGrpSpPr/>
          <p:nvPr/>
        </p:nvGrpSpPr>
        <p:grpSpPr>
          <a:xfrm>
            <a:off x="4446777" y="3531391"/>
            <a:ext cx="3357483" cy="1548001"/>
            <a:chOff x="373126" y="2010203"/>
            <a:chExt cx="3357483" cy="154800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74E634-8228-D24F-BF34-7844FB64A327}"/>
                </a:ext>
              </a:extLst>
            </p:cNvPr>
            <p:cNvSpPr/>
            <p:nvPr/>
          </p:nvSpPr>
          <p:spPr>
            <a:xfrm>
              <a:off x="373126" y="2010203"/>
              <a:ext cx="3357482" cy="1548001"/>
            </a:xfrm>
            <a:prstGeom prst="rect">
              <a:avLst/>
            </a:prstGeom>
            <a:gradFill>
              <a:gsLst>
                <a:gs pos="10000">
                  <a:schemeClr val="accent1">
                    <a:alpha val="85000"/>
                  </a:schemeClr>
                </a:gs>
                <a:gs pos="100000">
                  <a:schemeClr val="accent2">
                    <a:alpha val="75000"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225F2E-3FA7-B745-9579-46DA1EF21C27}"/>
                </a:ext>
              </a:extLst>
            </p:cNvPr>
            <p:cNvSpPr txBox="1"/>
            <p:nvPr/>
          </p:nvSpPr>
          <p:spPr>
            <a:xfrm>
              <a:off x="373126" y="2126593"/>
              <a:ext cx="33574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დედათა და ბავშვთა თავშესაფარში მომსახურებას იღებს </a:t>
              </a:r>
              <a:r>
                <a:rPr lang="ka-GE" sz="16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68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ბენეფიციარი 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(მათ შორის, 28 დედა და 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40 ბავშვი).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13A43-9EFF-AE47-A1D3-F6BA85401A98}"/>
              </a:ext>
            </a:extLst>
          </p:cNvPr>
          <p:cNvGrpSpPr/>
          <p:nvPr/>
        </p:nvGrpSpPr>
        <p:grpSpPr>
          <a:xfrm>
            <a:off x="8447278" y="1624888"/>
            <a:ext cx="3357483" cy="1548001"/>
            <a:chOff x="373126" y="2010203"/>
            <a:chExt cx="3357483" cy="15480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C65B651-C486-5A4F-9350-FAE968EF78B5}"/>
                </a:ext>
              </a:extLst>
            </p:cNvPr>
            <p:cNvSpPr/>
            <p:nvPr/>
          </p:nvSpPr>
          <p:spPr>
            <a:xfrm>
              <a:off x="373126" y="2010203"/>
              <a:ext cx="3357482" cy="1548001"/>
            </a:xfrm>
            <a:prstGeom prst="rect">
              <a:avLst/>
            </a:prstGeom>
            <a:gradFill>
              <a:gsLst>
                <a:gs pos="10000">
                  <a:schemeClr val="accent1">
                    <a:alpha val="85000"/>
                  </a:schemeClr>
                </a:gs>
                <a:gs pos="100000">
                  <a:schemeClr val="accent2">
                    <a:alpha val="75000"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5E0161-399B-FD4A-946F-4DD8CB1094AB}"/>
                </a:ext>
              </a:extLst>
            </p:cNvPr>
            <p:cNvSpPr txBox="1"/>
            <p:nvPr/>
          </p:nvSpPr>
          <p:spPr>
            <a:xfrm>
              <a:off x="373126" y="2368705"/>
              <a:ext cx="3357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რეინტეგრაციის შემწეობას იღებს   </a:t>
              </a:r>
              <a:r>
                <a:rPr lang="ka-GE" sz="16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504 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ბავშვის ბიოლოგიური ოჯახი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109F0D-4593-814A-BF9E-EE4A9E8BB255}"/>
              </a:ext>
            </a:extLst>
          </p:cNvPr>
          <p:cNvGrpSpPr/>
          <p:nvPr/>
        </p:nvGrpSpPr>
        <p:grpSpPr>
          <a:xfrm>
            <a:off x="8447278" y="3531391"/>
            <a:ext cx="3357483" cy="1548001"/>
            <a:chOff x="373126" y="2010203"/>
            <a:chExt cx="3357483" cy="15480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F14948-4AA5-A64A-A566-8D682EFA0435}"/>
                </a:ext>
              </a:extLst>
            </p:cNvPr>
            <p:cNvSpPr/>
            <p:nvPr/>
          </p:nvSpPr>
          <p:spPr>
            <a:xfrm>
              <a:off x="373126" y="2010203"/>
              <a:ext cx="3357482" cy="1548001"/>
            </a:xfrm>
            <a:prstGeom prst="rect">
              <a:avLst/>
            </a:prstGeom>
            <a:gradFill>
              <a:gsLst>
                <a:gs pos="10000">
                  <a:schemeClr val="accent1">
                    <a:alpha val="85000"/>
                  </a:schemeClr>
                </a:gs>
                <a:gs pos="100000">
                  <a:schemeClr val="accent2">
                    <a:alpha val="75000"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15476CF-AA00-8647-9DF4-304A2474D248}"/>
                </a:ext>
              </a:extLst>
            </p:cNvPr>
            <p:cNvSpPr txBox="1"/>
            <p:nvPr/>
          </p:nvSpPr>
          <p:spPr>
            <a:xfrm>
              <a:off x="373126" y="2368705"/>
              <a:ext cx="3357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მინდობით აღზრდის მომსახურებას იღებს  </a:t>
              </a:r>
            </a:p>
            <a:p>
              <a:pPr algn="ctr"/>
              <a:r>
                <a:rPr lang="ka-GE" sz="16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1584 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ბენეფიციარი</a:t>
              </a:r>
            </a:p>
          </p:txBody>
        </p:sp>
      </p:grpSp>
      <p:pic>
        <p:nvPicPr>
          <p:cNvPr id="50" name="Picture 2" descr="E:\Users\Ljinjikhadze\Desktop\სააგენტოს პრეზენტაცია\სხვადასხვა\child.jpg">
            <a:extLst>
              <a:ext uri="{FF2B5EF4-FFF2-40B4-BE49-F238E27FC236}">
                <a16:creationId xmlns:a16="http://schemas.microsoft.com/office/drawing/2014/main" id="{FCE69649-604E-AA4D-A324-39B674D2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261" r="92609">
                        <a14:foregroundMark x1="25217" y1="40870" x2="25652" y2="62609"/>
                        <a14:foregroundMark x1="11304" y1="48261" x2="11087" y2="57391"/>
                        <a14:foregroundMark x1="8696" y1="46957" x2="10217" y2="65652"/>
                        <a14:foregroundMark x1="8478" y1="45217" x2="3478" y2="46957"/>
                        <a14:foregroundMark x1="71522" y1="41739" x2="69348" y2="64348"/>
                        <a14:foregroundMark x1="83478" y1="44783" x2="82826" y2="78261"/>
                        <a14:foregroundMark x1="50435" y1="46087" x2="49348" y2="70870"/>
                        <a14:foregroundMark x1="10652" y1="42174" x2="8478" y2="43043"/>
                        <a14:foregroundMark x1="10217" y1="41739" x2="8696" y2="50435"/>
                        <a14:foregroundMark x1="11087" y1="45217" x2="11087" y2="56522"/>
                        <a14:foregroundMark x1="12609" y1="53043" x2="11739" y2="61304"/>
                        <a14:foregroundMark x1="12826" y1="50435" x2="12826" y2="56087"/>
                        <a14:foregroundMark x1="48913" y1="58696" x2="49783" y2="65652"/>
                        <a14:foregroundMark x1="88478" y1="53043" x2="88478" y2="53043"/>
                        <a14:foregroundMark x1="91739" y1="56522" x2="92609" y2="51304"/>
                        <a14:backgroundMark x1="10455" y1="65575" x2="10652" y2="69565"/>
                        <a14:backgroundMark x1="10652" y1="69565" x2="10792" y2="65467"/>
                        <a14:backgroundMark x1="29130" y1="21304" x2="30652" y2="30435"/>
                        <a14:backgroundMark x1="40000" y1="19130" x2="37391" y2="40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81754" y="1792576"/>
            <a:ext cx="3244850" cy="16224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0BB2DA-F6AE-9E4E-B10F-5D20B9A4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5201408"/>
            <a:ext cx="1796696" cy="11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#Claricine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2C2"/>
      </a:accent1>
      <a:accent2>
        <a:srgbClr val="00DDA2"/>
      </a:accent2>
      <a:accent3>
        <a:srgbClr val="009BA8"/>
      </a:accent3>
      <a:accent4>
        <a:srgbClr val="00C38F"/>
      </a:accent4>
      <a:accent5>
        <a:srgbClr val="007882"/>
      </a:accent5>
      <a:accent6>
        <a:srgbClr val="009D73"/>
      </a:accent6>
      <a:hlink>
        <a:srgbClr val="0563C1"/>
      </a:hlink>
      <a:folHlink>
        <a:srgbClr val="954F72"/>
      </a:folHlink>
    </a:clrScheme>
    <a:fontScheme name="Custom 64">
      <a:majorFont>
        <a:latin typeface="Roboto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{CAE6EA8D-967E-384B-A3B3-E81E41C0A587}tf16401378</Template>
  <TotalTime>5406</TotalTime>
  <Words>1524</Words>
  <Application>Microsoft Macintosh PowerPoint</Application>
  <PresentationFormat>Widescreen</PresentationFormat>
  <Paragraphs>219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BPG DejaVu Sans</vt:lpstr>
      <vt:lpstr>Calibri</vt:lpstr>
      <vt:lpstr>Montserrat</vt:lpstr>
      <vt:lpstr>Roboto</vt:lpstr>
      <vt:lpstr>Roboto Black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Microsoft Office User</cp:lastModifiedBy>
  <cp:revision>220</cp:revision>
  <dcterms:created xsi:type="dcterms:W3CDTF">2018-07-09T04:24:15Z</dcterms:created>
  <dcterms:modified xsi:type="dcterms:W3CDTF">2020-06-18T00:41:37Z</dcterms:modified>
</cp:coreProperties>
</file>